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86" r:id="rId1"/>
  </p:sldMasterIdLst>
  <p:notesMasterIdLst>
    <p:notesMasterId r:id="rId37"/>
  </p:notesMasterIdLst>
  <p:sldIdLst>
    <p:sldId id="260" r:id="rId2"/>
    <p:sldId id="312" r:id="rId3"/>
    <p:sldId id="314" r:id="rId4"/>
    <p:sldId id="257" r:id="rId5"/>
    <p:sldId id="319" r:id="rId6"/>
    <p:sldId id="317" r:id="rId7"/>
    <p:sldId id="318" r:id="rId8"/>
    <p:sldId id="356" r:id="rId9"/>
    <p:sldId id="321"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52" r:id="rId24"/>
    <p:sldId id="353" r:id="rId25"/>
    <p:sldId id="354" r:id="rId26"/>
    <p:sldId id="355" r:id="rId27"/>
    <p:sldId id="336" r:id="rId28"/>
    <p:sldId id="337" r:id="rId29"/>
    <p:sldId id="338" r:id="rId30"/>
    <p:sldId id="339" r:id="rId31"/>
    <p:sldId id="340" r:id="rId32"/>
    <p:sldId id="351" r:id="rId33"/>
    <p:sldId id="267" r:id="rId34"/>
    <p:sldId id="264" r:id="rId35"/>
    <p:sldId id="313" r:id="rId36"/>
  </p:sldIdLst>
  <p:sldSz cx="12192000" cy="6858000"/>
  <p:notesSz cx="6858000" cy="9144000"/>
  <p:embeddedFontLst>
    <p:embeddedFont>
      <p:font typeface="Segoe UI Black" panose="020B0A02040204020203" pitchFamily="34" charset="0"/>
      <p:bold r:id="rId38"/>
      <p:boldItalic r:id="rId39"/>
    </p:embeddedFont>
    <p:embeddedFont>
      <p:font typeface="Segoe UI" panose="020B0502040204020203" pitchFamily="34" charset="0"/>
      <p:regular r:id="rId40"/>
      <p:bold r:id="rId41"/>
      <p:italic r:id="rId42"/>
      <p:boldItalic r:id="rId43"/>
    </p:embeddedFont>
    <p:embeddedFont>
      <p:font typeface="Calibri Light" panose="020F0302020204030204" pitchFamily="34" charset="0"/>
      <p:regular r:id="rId44"/>
      <p:italic r:id="rId45"/>
    </p:embeddedFont>
    <p:embeddedFont>
      <p:font typeface="Rabiohead" panose="020B0604020202020204" charset="0"/>
      <p:regular r:id="rId46"/>
    </p:embeddedFont>
    <p:embeddedFont>
      <p:font typeface="Segoe UI Light" panose="020B0502040204020203" pitchFamily="34" charset="0"/>
      <p:regular r:id="rId47"/>
      <p:italic r:id="rId48"/>
    </p:embeddedFont>
    <p:embeddedFont>
      <p:font typeface="Calibri" panose="020F0502020204030204" pitchFamily="34" charset="0"/>
      <p:regular r:id="rId49"/>
      <p:bold r:id="rId50"/>
      <p:italic r:id="rId51"/>
      <p:boldItalic r:id="rId52"/>
    </p:embeddedFont>
    <p:embeddedFont>
      <p:font typeface="Segoe Pro" panose="020B0604020202020204" charset="0"/>
      <p:regular r:id="rId53"/>
      <p:bold r:id="rId54"/>
      <p:italic r:id="rId55"/>
      <p:boldItalic r:id="rId56"/>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1A3"/>
    <a:srgbClr val="63A537"/>
    <a:srgbClr val="0386E8"/>
    <a:srgbClr val="0385E6"/>
    <a:srgbClr val="0594FF"/>
    <a:srgbClr val="0072C5"/>
    <a:srgbClr val="93D1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3515" autoAdjust="0"/>
  </p:normalViewPr>
  <p:slideViewPr>
    <p:cSldViewPr snapToGrid="0" showGuides="1">
      <p:cViewPr varScale="1">
        <p:scale>
          <a:sx n="51" d="100"/>
          <a:sy n="51" d="100"/>
        </p:scale>
        <p:origin x="67" y="12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12/06/2015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a:t>
            </a:fld>
            <a:endParaRPr lang="es-ES"/>
          </a:p>
        </p:txBody>
      </p:sp>
    </p:spTree>
    <p:extLst>
      <p:ext uri="{BB962C8B-B14F-4D97-AF65-F5344CB8AC3E}">
        <p14:creationId xmlns:p14="http://schemas.microsoft.com/office/powerpoint/2010/main" val="362124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895D59B2-0670-964E-B82C-E84CBE5FB555}" type="slidenum">
              <a:rPr lang="en-US">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316173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BE9FF7FA-1482-4F5B-9E7C-F1E01CB5D147}"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272458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913427-D764-4B58-B7DE-74DCA6D5CA70}"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48008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913427-D764-4B58-B7DE-74DCA6D5CA70}"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27848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9FF7FA-1482-4F5B-9E7C-F1E01CB5D147}"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1673486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E913427-D764-4B58-B7DE-74DCA6D5CA70}"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368272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0"/>
          </p:nvPr>
        </p:nvSpPr>
        <p:spPr/>
        <p:txBody>
          <a:bodyPr/>
          <a:lstStyle/>
          <a:p>
            <a:pPr>
              <a:defRPr/>
            </a:pPr>
            <a:fld id="{AEAEB431-7990-40F5-822D-235BE20FBF0B}" type="datetime1">
              <a:rPr lang="en-US" smtClean="0">
                <a:solidFill>
                  <a:prstClr val="black"/>
                </a:solidFill>
              </a:rPr>
              <a:pPr>
                <a:defRPr/>
              </a:pPr>
              <a:t>6/12/2015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B4008EB6-D09E-4580-8CD6-DDB14511944F}" type="slidenum">
              <a:rPr lang="en-US" smtClean="0">
                <a:solidFill>
                  <a:prstClr val="black"/>
                </a:solidFill>
              </a:rPr>
              <a:pPr>
                <a:def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en-US" dirty="0"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defRPr/>
            </a:pPr>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defRPr/>
            </a:pPr>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0718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62BC4A0C-37A5-4C3D-BA07-8F1BB789E19E}" type="datetime1">
              <a:rPr lang="en-US" smtClean="0">
                <a:solidFill>
                  <a:prstClr val="black"/>
                </a:solidFill>
              </a:rPr>
              <a:pPr>
                <a:defRPr/>
              </a:pPr>
              <a:t>6/12/2015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B4008EB6-D09E-4580-8CD6-DDB14511944F}" type="slidenum">
              <a:rPr lang="en-US" smtClean="0">
                <a:solidFill>
                  <a:prstClr val="black"/>
                </a:solidFill>
              </a:rPr>
              <a:pPr>
                <a:def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en-US" dirty="0"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defRPr/>
            </a:pPr>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defRPr/>
            </a:pPr>
            <a:r>
              <a:rPr lang="en-US" sz="5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982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9FF7FA-1482-4F5B-9E7C-F1E01CB5D147}"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149048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CA201E-DF3A-4906-92CE-6CFA3099AAAA}"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410215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4</a:t>
            </a:fld>
            <a:endParaRPr lang="es-ES"/>
          </a:p>
        </p:txBody>
      </p:sp>
    </p:spTree>
    <p:extLst>
      <p:ext uri="{BB962C8B-B14F-4D97-AF65-F5344CB8AC3E}">
        <p14:creationId xmlns:p14="http://schemas.microsoft.com/office/powerpoint/2010/main" val="41031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BE9FF7FA-1482-4F5B-9E7C-F1E01CB5D147}" type="slidenum">
              <a:rPr lang="en-US" smtClean="0">
                <a:solidFill>
                  <a:prstClr val="black"/>
                </a:solidFill>
              </a:rPr>
              <a:pPr>
                <a:defRPr/>
              </a:pPr>
              <a:t>22</a:t>
            </a:fld>
            <a:endParaRPr lang="en-US" dirty="0">
              <a:solidFill>
                <a:prstClr val="black"/>
              </a:solidFill>
            </a:endParaRPr>
          </a:p>
        </p:txBody>
      </p:sp>
    </p:spTree>
    <p:extLst>
      <p:ext uri="{BB962C8B-B14F-4D97-AF65-F5344CB8AC3E}">
        <p14:creationId xmlns:p14="http://schemas.microsoft.com/office/powerpoint/2010/main" val="4156715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FF7FA-1482-4F5B-9E7C-F1E01CB5D147}" type="slidenum">
              <a:rPr lang="en-US" smtClean="0"/>
              <a:t>23</a:t>
            </a:fld>
            <a:endParaRPr lang="en-US"/>
          </a:p>
        </p:txBody>
      </p:sp>
    </p:spTree>
    <p:extLst>
      <p:ext uri="{BB962C8B-B14F-4D97-AF65-F5344CB8AC3E}">
        <p14:creationId xmlns:p14="http://schemas.microsoft.com/office/powerpoint/2010/main" val="3743951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FF7FA-1482-4F5B-9E7C-F1E01CB5D147}" type="slidenum">
              <a:rPr lang="en-US" smtClean="0"/>
              <a:t>24</a:t>
            </a:fld>
            <a:endParaRPr lang="en-US"/>
          </a:p>
        </p:txBody>
      </p:sp>
    </p:spTree>
    <p:extLst>
      <p:ext uri="{BB962C8B-B14F-4D97-AF65-F5344CB8AC3E}">
        <p14:creationId xmlns:p14="http://schemas.microsoft.com/office/powerpoint/2010/main" val="3181286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FF7FA-1482-4F5B-9E7C-F1E01CB5D147}" type="slidenum">
              <a:rPr lang="en-US" smtClean="0"/>
              <a:t>25</a:t>
            </a:fld>
            <a:endParaRPr lang="en-US"/>
          </a:p>
        </p:txBody>
      </p:sp>
    </p:spTree>
    <p:extLst>
      <p:ext uri="{BB962C8B-B14F-4D97-AF65-F5344CB8AC3E}">
        <p14:creationId xmlns:p14="http://schemas.microsoft.com/office/powerpoint/2010/main" val="2921181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noProof="0" dirty="0"/>
          </a:p>
        </p:txBody>
      </p:sp>
      <p:sp>
        <p:nvSpPr>
          <p:cNvPr id="4" name="Slide Number Placeholder 3"/>
          <p:cNvSpPr>
            <a:spLocks noGrp="1"/>
          </p:cNvSpPr>
          <p:nvPr>
            <p:ph type="sldNum" sz="quarter" idx="10"/>
          </p:nvPr>
        </p:nvSpPr>
        <p:spPr/>
        <p:txBody>
          <a:bodyPr/>
          <a:lstStyle/>
          <a:p>
            <a:fld id="{BE9FF7FA-1482-4F5B-9E7C-F1E01CB5D147}" type="slidenum">
              <a:rPr lang="en-US" smtClean="0"/>
              <a:t>26</a:t>
            </a:fld>
            <a:endParaRPr lang="en-US"/>
          </a:p>
        </p:txBody>
      </p:sp>
    </p:spTree>
    <p:extLst>
      <p:ext uri="{BB962C8B-B14F-4D97-AF65-F5344CB8AC3E}">
        <p14:creationId xmlns:p14="http://schemas.microsoft.com/office/powerpoint/2010/main" val="3934443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9FF7FA-1482-4F5B-9E7C-F1E01CB5D147}"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2894342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33</a:t>
            </a:fld>
            <a:endParaRPr lang="es-ES"/>
          </a:p>
        </p:txBody>
      </p:sp>
    </p:spTree>
    <p:extLst>
      <p:ext uri="{BB962C8B-B14F-4D97-AF65-F5344CB8AC3E}">
        <p14:creationId xmlns:p14="http://schemas.microsoft.com/office/powerpoint/2010/main" val="150440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31BFF4-B126-4AE4-ABF3-B8BC39063A3B}"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180282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2330">
              <a:spcAft>
                <a:spcPts val="347"/>
              </a:spcAft>
              <a:defRPr/>
            </a:pPr>
            <a:endParaRPr lang="en-US" dirty="0"/>
          </a:p>
        </p:txBody>
      </p:sp>
      <p:sp>
        <p:nvSpPr>
          <p:cNvPr id="4" name="Slide Number Placeholder 3"/>
          <p:cNvSpPr>
            <a:spLocks noGrp="1"/>
          </p:cNvSpPr>
          <p:nvPr>
            <p:ph type="sldNum" sz="quarter" idx="10"/>
          </p:nvPr>
        </p:nvSpPr>
        <p:spPr/>
        <p:txBody>
          <a:bodyPr/>
          <a:lstStyle/>
          <a:p>
            <a:pPr>
              <a:defRPr/>
            </a:pPr>
            <a:fld id="{55B30DED-7E0A-4245-ADBE-A53A10563424}"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51064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602">
              <a:lnSpc>
                <a:spcPct val="100000"/>
              </a:lnSpc>
              <a:spcBef>
                <a:spcPct val="0"/>
              </a:spcBef>
              <a:spcAft>
                <a:spcPts val="0"/>
              </a:spcAft>
              <a:defRPr/>
            </a:pPr>
            <a:endParaRPr lang="en-US" dirty="0"/>
          </a:p>
        </p:txBody>
      </p:sp>
      <p:sp>
        <p:nvSpPr>
          <p:cNvPr id="4" name="Date Placeholder 3"/>
          <p:cNvSpPr>
            <a:spLocks noGrp="1"/>
          </p:cNvSpPr>
          <p:nvPr>
            <p:ph type="dt" idx="10"/>
          </p:nvPr>
        </p:nvSpPr>
        <p:spPr/>
        <p:txBody>
          <a:bodyPr/>
          <a:lstStyle/>
          <a:p>
            <a:pPr>
              <a:defRPr/>
            </a:pPr>
            <a:fld id="{E70415DC-5C86-4814-BA6D-BF14FE50258C}" type="datetime1">
              <a:rPr lang="en-US" smtClean="0">
                <a:solidFill>
                  <a:prstClr val="black"/>
                </a:solidFill>
              </a:rPr>
              <a:pPr>
                <a:defRPr/>
              </a:pPr>
              <a:t>6/12/2015</a:t>
            </a:fld>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B4008EB6-D09E-4580-8CD6-DDB14511944F}" type="slidenum">
              <a:rPr lang="en-US" smtClean="0">
                <a:solidFill>
                  <a:prstClr val="black"/>
                </a:solidFill>
              </a:rPr>
              <a:pPr>
                <a:defRPr/>
              </a:pPr>
              <a:t>7</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en-US"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6642" defTabSz="933295" eaLnBrk="0" hangingPunct="0">
              <a:defRPr/>
            </a:pPr>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642" defTabSz="933295" eaLnBrk="0" hangingPunct="0">
              <a:defRPr/>
            </a:pPr>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358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dirty="0"/>
          </a:p>
        </p:txBody>
      </p:sp>
      <p:sp>
        <p:nvSpPr>
          <p:cNvPr id="4" name="Slide Number Placeholder 3"/>
          <p:cNvSpPr>
            <a:spLocks noGrp="1"/>
          </p:cNvSpPr>
          <p:nvPr>
            <p:ph type="sldNum" sz="quarter" idx="5"/>
          </p:nvPr>
        </p:nvSpPr>
        <p:spPr/>
        <p:txBody>
          <a:bodyPr/>
          <a:lstStyle/>
          <a:p>
            <a:pPr>
              <a:defRPr/>
            </a:pPr>
            <a:fld id="{895D59B2-0670-964E-B82C-E84CBE5FB555}" type="slidenum">
              <a:rPr lang="en-US">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88942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EB9D4057-A32D-417E-9373-8665551EC766}" type="datetime1">
              <a:rPr lang="en-US" smtClean="0">
                <a:solidFill>
                  <a:prstClr val="black"/>
                </a:solidFill>
              </a:rPr>
              <a:pPr>
                <a:defRPr/>
              </a:pPr>
              <a:t>6/12/2015</a:t>
            </a:fld>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B4008EB6-D09E-4580-8CD6-DDB14511944F}" type="slidenum">
              <a:rPr lang="en-US" smtClean="0">
                <a:solidFill>
                  <a:prstClr val="black"/>
                </a:solidFill>
              </a:rPr>
              <a:pPr>
                <a:def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en-US"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6642" defTabSz="933295" eaLnBrk="0" hangingPunct="0">
              <a:defRPr/>
            </a:pPr>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642" defTabSz="933295" eaLnBrk="0" hangingPunct="0">
              <a:defRPr/>
            </a:pPr>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125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3E9CF1A4-22C9-417B-8307-53C4926C2A19}" type="datetime1">
              <a:rPr lang="en-US" smtClean="0">
                <a:solidFill>
                  <a:prstClr val="black"/>
                </a:solidFill>
              </a:rPr>
              <a:pPr>
                <a:defRPr/>
              </a:pPr>
              <a:t>6/12/2015</a:t>
            </a:fld>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B4008EB6-D09E-4580-8CD6-DDB14511944F}" type="slidenum">
              <a:rPr lang="en-US" smtClean="0">
                <a:solidFill>
                  <a:prstClr val="black"/>
                </a:solidFill>
              </a:rPr>
              <a:pPr>
                <a:def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en-US"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6642" defTabSz="933295" eaLnBrk="0" hangingPunct="0">
              <a:defRPr/>
            </a:pPr>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642" defTabSz="933295" eaLnBrk="0" hangingPunct="0">
              <a:defRPr/>
            </a:pPr>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14491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329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329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B735F8B7-13F4-4282-9095-74049444B418}" type="datetime1">
              <a:rPr lang="en-US" smtClean="0">
                <a:solidFill>
                  <a:prstClr val="black"/>
                </a:solidFill>
              </a:rPr>
              <a:pPr>
                <a:defRPr/>
              </a:pPr>
              <a:t>6/12/2015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4251995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1931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092650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133246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40418494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383382129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16173359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9594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60315109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34897706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363195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16659482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20790267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5" y="0"/>
            <a:ext cx="3587116" cy="6858000"/>
          </a:xfrm>
          <a:prstGeom prst="rect">
            <a:avLst/>
          </a:prstGeom>
          <a:solidFill>
            <a:srgbClr val="63A5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04692" fontAlgn="base">
              <a:spcBef>
                <a:spcPct val="0"/>
              </a:spcBef>
              <a:spcAft>
                <a:spcPct val="0"/>
              </a:spcAft>
              <a:defRPr/>
            </a:pPr>
            <a:endParaRPr lang="en-US" sz="217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282153" y="27027"/>
            <a:ext cx="2986829" cy="2751138"/>
          </a:xfrm>
          <a:prstGeom prst="rect">
            <a:avLst/>
          </a:prstGeom>
        </p:spPr>
        <p:txBody>
          <a:bodyPr anchor="b" anchorCtr="0">
            <a:noAutofit/>
          </a:bodyPr>
          <a:lstStyle>
            <a:lvl1pPr marL="0" indent="0">
              <a:lnSpc>
                <a:spcPct val="90000"/>
              </a:lnSpc>
              <a:spcBef>
                <a:spcPts val="0"/>
              </a:spcBef>
              <a:buNone/>
              <a:defRPr sz="3968" b="0" cap="none" baseline="0">
                <a:gradFill>
                  <a:gsLst>
                    <a:gs pos="100000">
                      <a:schemeClr val="bg1"/>
                    </a:gs>
                    <a:gs pos="0">
                      <a:schemeClr val="bg1"/>
                    </a:gs>
                  </a:gsLst>
                  <a:lin ang="5400000" scaled="0"/>
                </a:gradFill>
                <a:latin typeface="Segoe UI Light" pitchFamily="34" charset="0"/>
              </a:defRPr>
            </a:lvl1pPr>
            <a:lvl2pPr marL="603221" indent="0">
              <a:buNone/>
              <a:defRPr sz="2671" b="1"/>
            </a:lvl2pPr>
            <a:lvl3pPr marL="1206442" indent="0">
              <a:buNone/>
              <a:defRPr sz="2374" b="1"/>
            </a:lvl3pPr>
            <a:lvl4pPr marL="1809664" indent="0">
              <a:buNone/>
              <a:defRPr sz="2077" b="1"/>
            </a:lvl4pPr>
            <a:lvl5pPr marL="2412886" indent="0">
              <a:buNone/>
              <a:defRPr sz="2077" b="1"/>
            </a:lvl5pPr>
            <a:lvl6pPr marL="3016107" indent="0">
              <a:buNone/>
              <a:defRPr sz="2077" b="1"/>
            </a:lvl6pPr>
            <a:lvl7pPr marL="3619326" indent="0">
              <a:buNone/>
              <a:defRPr sz="2077" b="1"/>
            </a:lvl7pPr>
            <a:lvl8pPr marL="4222548" indent="0">
              <a:buNone/>
              <a:defRPr sz="2077" b="1"/>
            </a:lvl8pPr>
            <a:lvl9pPr marL="4825769" indent="0">
              <a:buNone/>
              <a:defRPr sz="2077" b="1"/>
            </a:lvl9pPr>
          </a:lstStyle>
          <a:p>
            <a:pPr lvl="0"/>
            <a:r>
              <a:rPr lang="en-US" dirty="0" smtClean="0"/>
              <a:t>Click to edit Master text styles.</a:t>
            </a:r>
          </a:p>
        </p:txBody>
      </p:sp>
      <p:sp>
        <p:nvSpPr>
          <p:cNvPr id="8" name="Picture Placeholder 4"/>
          <p:cNvSpPr>
            <a:spLocks noGrp="1"/>
          </p:cNvSpPr>
          <p:nvPr>
            <p:ph type="pic" sz="quarter" idx="11"/>
          </p:nvPr>
        </p:nvSpPr>
        <p:spPr>
          <a:xfrm>
            <a:off x="3890391" y="1033463"/>
            <a:ext cx="7993558"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184">
                <a:solidFill>
                  <a:schemeClr val="bg2"/>
                </a:solidFill>
                <a:latin typeface="+mn-lt"/>
                <a:ea typeface="Segoe UI" pitchFamily="34" charset="0"/>
                <a:cs typeface="Segoe UI" pitchFamily="34" charset="0"/>
              </a:defRPr>
            </a:lvl1pPr>
          </a:lstStyle>
          <a:p>
            <a:pPr marL="0" lvl="0" algn="ctr" defTabSz="906959" fontAlgn="base">
              <a:spcBef>
                <a:spcPct val="0"/>
              </a:spcBef>
              <a:spcAft>
                <a:spcPct val="0"/>
              </a:spcAft>
            </a:pPr>
            <a:endParaRPr lang="en-US" dirty="0"/>
          </a:p>
        </p:txBody>
      </p:sp>
      <p:sp>
        <p:nvSpPr>
          <p:cNvPr id="9" name="Text Placeholder 6"/>
          <p:cNvSpPr>
            <a:spLocks noGrp="1"/>
          </p:cNvSpPr>
          <p:nvPr>
            <p:ph type="body" sz="quarter" idx="10"/>
          </p:nvPr>
        </p:nvSpPr>
        <p:spPr>
          <a:xfrm>
            <a:off x="303006" y="3054084"/>
            <a:ext cx="2969566" cy="1800493"/>
          </a:xfrm>
        </p:spPr>
        <p:txBody>
          <a:bodyPr/>
          <a:lstStyle>
            <a:lvl1pPr marL="0" indent="0">
              <a:lnSpc>
                <a:spcPct val="100000"/>
              </a:lnSpc>
              <a:spcBef>
                <a:spcPts val="0"/>
              </a:spcBef>
              <a:spcAft>
                <a:spcPts val="1191"/>
              </a:spcAft>
              <a:buNone/>
              <a:defRPr sz="1588"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191"/>
              </a:spcAft>
              <a:buNone/>
              <a:defRPr sz="1191"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191"/>
              </a:spcAft>
              <a:buNone/>
              <a:defRPr sz="1091"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191"/>
              </a:spcAft>
              <a:buNone/>
              <a:defRPr sz="1191"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191"/>
              </a:spcAft>
              <a:buNone/>
              <a:defRPr sz="1191"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12128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813432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608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1231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4138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97614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8975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6/12/2015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2302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6/12/2015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233650799"/>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6" r:id="rId17"/>
    <p:sldLayoutId id="2147483662" r:id="rId18"/>
    <p:sldLayoutId id="2147483652" r:id="rId19"/>
    <p:sldLayoutId id="2147483664" r:id="rId20"/>
    <p:sldLayoutId id="2147483807" r:id="rId21"/>
    <p:sldLayoutId id="2147483808" r:id="rId22"/>
    <p:sldLayoutId id="214748381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microsoft.com/office/2007/relationships/hdphoto" Target="../media/hdphoto1.wdp"/><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7.jpe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459"/>
          <a:stretch/>
        </p:blipFill>
        <p:spPr>
          <a:xfrm>
            <a:off x="4806" y="4618"/>
            <a:ext cx="12155348" cy="6854291"/>
          </a:xfrm>
          <a:prstGeom prst="rect">
            <a:avLst/>
          </a:prstGeom>
        </p:spPr>
      </p:pic>
      <p:sp>
        <p:nvSpPr>
          <p:cNvPr id="17" name="Rectangle 16"/>
          <p:cNvSpPr/>
          <p:nvPr/>
        </p:nvSpPr>
        <p:spPr bwMode="gray">
          <a:xfrm>
            <a:off x="4806" y="5636163"/>
            <a:ext cx="12155348" cy="1212384"/>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765" tIns="143011" rIns="178765" bIns="143011" numCol="1" spcCol="0" rtlCol="0" fromWordArt="0" anchor="ctr" anchorCtr="0" forceAA="0" compatLnSpc="1">
            <a:prstTxWarp prst="textNoShape">
              <a:avLst/>
            </a:prstTxWarp>
            <a:noAutofit/>
          </a:bodyPr>
          <a:lstStyle/>
          <a:p>
            <a:pPr defTabSz="911421" fontAlgn="base">
              <a:lnSpc>
                <a:spcPct val="90000"/>
              </a:lnSpc>
              <a:spcBef>
                <a:spcPct val="0"/>
              </a:spcBef>
              <a:spcAft>
                <a:spcPct val="0"/>
              </a:spcAft>
            </a:pPr>
            <a:r>
              <a:rPr lang="en-US" sz="5983" dirty="0">
                <a:gradFill>
                  <a:gsLst>
                    <a:gs pos="0">
                      <a:srgbClr val="FFFFFF"/>
                    </a:gs>
                    <a:gs pos="100000">
                      <a:srgbClr val="FFFFFF"/>
                    </a:gs>
                  </a:gsLst>
                  <a:lin ang="5400000" scaled="0"/>
                </a:gradFill>
                <a:latin typeface="Segoe UI Light"/>
                <a:ea typeface="Segoe UI" pitchFamily="34" charset="0"/>
                <a:cs typeface="Segoe UI" pitchFamily="34" charset="0"/>
              </a:rPr>
              <a:t>Project Roadmap</a:t>
            </a:r>
          </a:p>
        </p:txBody>
      </p:sp>
    </p:spTree>
    <p:extLst>
      <p:ext uri="{BB962C8B-B14F-4D97-AF65-F5344CB8AC3E}">
        <p14:creationId xmlns:p14="http://schemas.microsoft.com/office/powerpoint/2010/main" val="30424664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 r="312" b="15439"/>
          <a:stretch/>
        </p:blipFill>
        <p:spPr>
          <a:xfrm>
            <a:off x="27304" y="9456"/>
            <a:ext cx="12140676" cy="6848059"/>
          </a:xfrm>
          <a:prstGeom prst="rect">
            <a:avLst/>
          </a:prstGeom>
        </p:spPr>
      </p:pic>
      <p:sp>
        <p:nvSpPr>
          <p:cNvPr id="125" name="Rectangle 124"/>
          <p:cNvSpPr/>
          <p:nvPr/>
        </p:nvSpPr>
        <p:spPr>
          <a:xfrm flipV="1">
            <a:off x="27304" y="-1301"/>
            <a:ext cx="12140676" cy="685881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0437"/>
            <a:endParaRPr lang="en-US" sz="1885" dirty="0">
              <a:solidFill>
                <a:srgbClr val="FFFFFF"/>
              </a:solidFill>
            </a:endParaRPr>
          </a:p>
        </p:txBody>
      </p:sp>
      <p:grpSp>
        <p:nvGrpSpPr>
          <p:cNvPr id="202" name="Group 201"/>
          <p:cNvGrpSpPr/>
          <p:nvPr/>
        </p:nvGrpSpPr>
        <p:grpSpPr>
          <a:xfrm>
            <a:off x="242223" y="3824212"/>
            <a:ext cx="11736022" cy="421060"/>
            <a:chOff x="-1900613" y="2300675"/>
            <a:chExt cx="21091506" cy="349561"/>
          </a:xfrm>
          <a:solidFill>
            <a:schemeClr val="accent1">
              <a:lumMod val="50000"/>
              <a:alpha val="39000"/>
            </a:schemeClr>
          </a:solidFill>
        </p:grpSpPr>
        <p:sp>
          <p:nvSpPr>
            <p:cNvPr id="203" name="Pentagon 202"/>
            <p:cNvSpPr/>
            <p:nvPr/>
          </p:nvSpPr>
          <p:spPr bwMode="auto">
            <a:xfrm>
              <a:off x="-1900613" y="2301239"/>
              <a:ext cx="20429169" cy="348997"/>
            </a:xfrm>
            <a:prstGeom prst="homePlate">
              <a:avLst>
                <a:gd name="adj" fmla="val 37718"/>
              </a:avLst>
            </a:prstGeom>
            <a:grpFill/>
            <a:ln w="9525" cap="flat" cmpd="sng" algn="ctr">
              <a:noFill/>
              <a:prstDash val="solid"/>
              <a:round/>
              <a:headEnd type="none" w="med" len="med"/>
              <a:tailEnd type="none" w="med" len="med"/>
            </a:ln>
            <a:effectLst/>
          </p:spPr>
          <p:txBody>
            <a:bodyPr vert="horz" wrap="square" lIns="88953" tIns="44477" rIns="88953" bIns="44477" numCol="1" rtlCol="0" anchor="t" anchorCtr="0" compatLnSpc="1">
              <a:prstTxWarp prst="textNoShape">
                <a:avLst/>
              </a:prstTxWarp>
            </a:bodyPr>
            <a:lstStyle/>
            <a:p>
              <a:pPr defTabSz="910437" eaLnBrk="0" fontAlgn="base" hangingPunct="0">
                <a:spcBef>
                  <a:spcPct val="0"/>
                </a:spcBef>
                <a:spcAft>
                  <a:spcPct val="0"/>
                </a:spcAft>
                <a:defRPr/>
              </a:pPr>
              <a:endParaRPr lang="en-US" sz="1752" kern="0" dirty="0">
                <a:solidFill>
                  <a:prstClr val="black"/>
                </a:solidFill>
                <a:cs typeface="Arial" charset="0"/>
              </a:endParaRPr>
            </a:p>
          </p:txBody>
        </p:sp>
        <p:sp>
          <p:nvSpPr>
            <p:cNvPr id="204" name="Chevron 203"/>
            <p:cNvSpPr/>
            <p:nvPr/>
          </p:nvSpPr>
          <p:spPr bwMode="auto">
            <a:xfrm>
              <a:off x="18436252" y="2300675"/>
              <a:ext cx="436944" cy="347472"/>
            </a:xfrm>
            <a:prstGeom prst="chevron">
              <a:avLst>
                <a:gd name="adj" fmla="val 65934"/>
              </a:avLst>
            </a:prstGeom>
            <a:grpFill/>
            <a:ln w="9525" cap="flat" cmpd="sng" algn="ctr">
              <a:noFill/>
              <a:prstDash val="solid"/>
              <a:round/>
              <a:headEnd type="none" w="med" len="med"/>
              <a:tailEnd type="none" w="med" len="med"/>
            </a:ln>
            <a:effectLst/>
          </p:spPr>
          <p:txBody>
            <a:bodyPr vert="horz" wrap="square" lIns="88953" tIns="44477" rIns="88953" bIns="44477" numCol="1" rtlCol="0" anchor="t" anchorCtr="0" compatLnSpc="1">
              <a:prstTxWarp prst="textNoShape">
                <a:avLst/>
              </a:prstTxWarp>
            </a:bodyPr>
            <a:lstStyle/>
            <a:p>
              <a:pPr defTabSz="910437" eaLnBrk="0" fontAlgn="base" hangingPunct="0">
                <a:spcBef>
                  <a:spcPct val="0"/>
                </a:spcBef>
                <a:spcAft>
                  <a:spcPct val="0"/>
                </a:spcAft>
                <a:defRPr/>
              </a:pPr>
              <a:endParaRPr lang="en-US" sz="1752" kern="0" dirty="0">
                <a:solidFill>
                  <a:prstClr val="black"/>
                </a:solidFill>
                <a:cs typeface="Arial" charset="0"/>
              </a:endParaRPr>
            </a:p>
          </p:txBody>
        </p:sp>
        <p:sp>
          <p:nvSpPr>
            <p:cNvPr id="205" name="Chevron 204"/>
            <p:cNvSpPr/>
            <p:nvPr/>
          </p:nvSpPr>
          <p:spPr bwMode="auto">
            <a:xfrm>
              <a:off x="18811660" y="2300675"/>
              <a:ext cx="379233" cy="347472"/>
            </a:xfrm>
            <a:prstGeom prst="chevron">
              <a:avLst>
                <a:gd name="adj" fmla="val 65934"/>
              </a:avLst>
            </a:prstGeom>
            <a:grpFill/>
            <a:ln w="9525" cap="flat" cmpd="sng" algn="ctr">
              <a:noFill/>
              <a:prstDash val="solid"/>
              <a:round/>
              <a:headEnd type="none" w="med" len="med"/>
              <a:tailEnd type="none" w="med" len="med"/>
            </a:ln>
            <a:effectLst/>
          </p:spPr>
          <p:txBody>
            <a:bodyPr vert="horz" wrap="square" lIns="88953" tIns="44477" rIns="88953" bIns="44477" numCol="1" rtlCol="0" anchor="t" anchorCtr="0" compatLnSpc="1">
              <a:prstTxWarp prst="textNoShape">
                <a:avLst/>
              </a:prstTxWarp>
            </a:bodyPr>
            <a:lstStyle/>
            <a:p>
              <a:pPr defTabSz="910437" eaLnBrk="0" fontAlgn="base" hangingPunct="0">
                <a:spcBef>
                  <a:spcPct val="0"/>
                </a:spcBef>
                <a:spcAft>
                  <a:spcPct val="0"/>
                </a:spcAft>
                <a:defRPr/>
              </a:pPr>
              <a:endParaRPr lang="en-US" sz="1752" kern="0" dirty="0">
                <a:solidFill>
                  <a:prstClr val="black"/>
                </a:solidFill>
                <a:cs typeface="Arial" charset="0"/>
              </a:endParaRPr>
            </a:p>
          </p:txBody>
        </p:sp>
      </p:grpSp>
      <p:sp>
        <p:nvSpPr>
          <p:cNvPr id="131" name="Title 1"/>
          <p:cNvSpPr>
            <a:spLocks noGrp="1"/>
          </p:cNvSpPr>
          <p:nvPr>
            <p:ph type="title"/>
          </p:nvPr>
        </p:nvSpPr>
        <p:spPr>
          <a:xfrm>
            <a:off x="358872" y="247140"/>
            <a:ext cx="11324576" cy="1325563"/>
          </a:xfrm>
        </p:spPr>
        <p:txBody>
          <a:bodyPr>
            <a:noAutofit/>
          </a:bodyPr>
          <a:lstStyle/>
          <a:p>
            <a:r>
              <a:rPr lang="en-US" sz="4400" b="1" dirty="0">
                <a:solidFill>
                  <a:schemeClr val="bg1">
                    <a:lumMod val="50000"/>
                  </a:schemeClr>
                </a:solidFill>
                <a:latin typeface="+mn-lt"/>
              </a:rPr>
              <a:t>A strong decade of investments and innovations</a:t>
            </a:r>
          </a:p>
        </p:txBody>
      </p:sp>
      <p:grpSp>
        <p:nvGrpSpPr>
          <p:cNvPr id="2" name="Group 1"/>
          <p:cNvGrpSpPr/>
          <p:nvPr/>
        </p:nvGrpSpPr>
        <p:grpSpPr>
          <a:xfrm>
            <a:off x="101611" y="3211359"/>
            <a:ext cx="1519125" cy="1500200"/>
            <a:chOff x="55047" y="3210215"/>
            <a:chExt cx="1527104" cy="1508078"/>
          </a:xfrm>
        </p:grpSpPr>
        <p:sp>
          <p:nvSpPr>
            <p:cNvPr id="123" name="Oval 122"/>
            <p:cNvSpPr/>
            <p:nvPr/>
          </p:nvSpPr>
          <p:spPr bwMode="auto">
            <a:xfrm>
              <a:off x="55047" y="3210215"/>
              <a:ext cx="1527104" cy="1508078"/>
            </a:xfrm>
            <a:prstGeom prst="ellipse">
              <a:avLst/>
            </a:prstGeom>
            <a:solidFill>
              <a:schemeClr val="accent2"/>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752"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53" y="3752551"/>
              <a:ext cx="1130490" cy="423405"/>
            </a:xfrm>
            <a:prstGeom prst="rect">
              <a:avLst/>
            </a:prstGeom>
          </p:spPr>
        </p:pic>
      </p:grpSp>
      <p:grpSp>
        <p:nvGrpSpPr>
          <p:cNvPr id="13" name="Group 12"/>
          <p:cNvGrpSpPr/>
          <p:nvPr/>
        </p:nvGrpSpPr>
        <p:grpSpPr>
          <a:xfrm>
            <a:off x="4274110" y="2325596"/>
            <a:ext cx="1909171" cy="2704393"/>
            <a:chOff x="5504275" y="2301801"/>
            <a:chExt cx="1919197" cy="2718596"/>
          </a:xfrm>
        </p:grpSpPr>
        <p:sp>
          <p:nvSpPr>
            <p:cNvPr id="43" name="Rectangle 42"/>
            <p:cNvSpPr/>
            <p:nvPr/>
          </p:nvSpPr>
          <p:spPr>
            <a:xfrm>
              <a:off x="6067305" y="4488295"/>
              <a:ext cx="879338" cy="532102"/>
            </a:xfrm>
            <a:prstGeom prst="rect">
              <a:avLst/>
            </a:prstGeom>
          </p:spPr>
          <p:txBody>
            <a:bodyPr wrap="none">
              <a:spAutoFit/>
            </a:bodyPr>
            <a:lstStyle/>
            <a:p>
              <a:pPr defTabSz="910437"/>
              <a:r>
                <a:rPr lang="en-US" sz="2785" dirty="0">
                  <a:ln>
                    <a:solidFill>
                      <a:srgbClr val="DC3C00">
                        <a:alpha val="0"/>
                      </a:srgbClr>
                    </a:solidFill>
                  </a:ln>
                  <a:solidFill>
                    <a:srgbClr val="007233"/>
                  </a:solidFill>
                  <a:latin typeface="Segoe UI Light"/>
                </a:rPr>
                <a:t>2010</a:t>
              </a:r>
              <a:endParaRPr lang="en-US" sz="2388" dirty="0">
                <a:solidFill>
                  <a:srgbClr val="007233"/>
                </a:solidFill>
                <a:latin typeface="Segoe UI Light"/>
              </a:endParaRPr>
            </a:p>
          </p:txBody>
        </p:sp>
        <p:sp>
          <p:nvSpPr>
            <p:cNvPr id="136" name="Rectangle 135"/>
            <p:cNvSpPr/>
            <p:nvPr/>
          </p:nvSpPr>
          <p:spPr>
            <a:xfrm>
              <a:off x="5504275" y="2301801"/>
              <a:ext cx="1919197" cy="910284"/>
            </a:xfrm>
            <a:prstGeom prst="rect">
              <a:avLst/>
            </a:prstGeom>
            <a:noFill/>
            <a:ln w="41275" cap="flat" cmpd="sng" algn="ctr">
              <a:noFill/>
              <a:prstDash val="solid"/>
            </a:ln>
            <a:effectLst/>
          </p:spPr>
          <p:txBody>
            <a:bodyPr lIns="0" tIns="0" rIns="0" bIns="0" rtlCol="0" anchor="b"/>
            <a:lstStyle/>
            <a:p>
              <a:pPr algn="ctr" defTabSz="905629" fontAlgn="base">
                <a:spcBef>
                  <a:spcPct val="0"/>
                </a:spcBef>
                <a:spcAft>
                  <a:spcPts val="297"/>
                </a:spcAft>
              </a:pPr>
              <a:r>
                <a:rPr lang="en-US" sz="1592" dirty="0">
                  <a:solidFill>
                    <a:srgbClr val="505050"/>
                  </a:solidFill>
                  <a:ea typeface="Segoe UI" pitchFamily="34" charset="0"/>
                  <a:cs typeface="Segoe UI Light" panose="020B0502040204020203" pitchFamily="34" charset="0"/>
                </a:rPr>
                <a:t>Consolidated </a:t>
              </a:r>
              <a:br>
                <a:rPr lang="en-US" sz="1592" dirty="0">
                  <a:solidFill>
                    <a:srgbClr val="505050"/>
                  </a:solidFill>
                  <a:ea typeface="Segoe UI" pitchFamily="34" charset="0"/>
                  <a:cs typeface="Segoe UI Light" panose="020B0502040204020203" pitchFamily="34" charset="0"/>
                </a:rPr>
              </a:br>
              <a:r>
                <a:rPr lang="en-US" sz="1592" dirty="0">
                  <a:solidFill>
                    <a:srgbClr val="505050"/>
                  </a:solidFill>
                  <a:ea typeface="Segoe UI" pitchFamily="34" charset="0"/>
                  <a:cs typeface="Segoe UI Light" panose="020B0502040204020203" pitchFamily="34" charset="0"/>
                </a:rPr>
                <a:t>PPM Solution</a:t>
              </a:r>
            </a:p>
          </p:txBody>
        </p:sp>
        <p:sp>
          <p:nvSpPr>
            <p:cNvPr id="142" name="Oval 141"/>
            <p:cNvSpPr/>
            <p:nvPr/>
          </p:nvSpPr>
          <p:spPr bwMode="auto">
            <a:xfrm>
              <a:off x="6145628" y="3729653"/>
              <a:ext cx="651823" cy="643701"/>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cxnSp>
          <p:nvCxnSpPr>
            <p:cNvPr id="148" name="Straight Connector 147"/>
            <p:cNvCxnSpPr/>
            <p:nvPr/>
          </p:nvCxnSpPr>
          <p:spPr>
            <a:xfrm>
              <a:off x="6463874"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1" name="Freeform 28"/>
            <p:cNvSpPr>
              <a:spLocks noEditPoints="1"/>
            </p:cNvSpPr>
            <p:nvPr/>
          </p:nvSpPr>
          <p:spPr bwMode="black">
            <a:xfrm>
              <a:off x="6292720" y="3883665"/>
              <a:ext cx="356344" cy="356251"/>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92 w 442"/>
                <a:gd name="T19" fmla="*/ 331 h 442"/>
                <a:gd name="T20" fmla="*/ 270 w 442"/>
                <a:gd name="T21" fmla="*/ 310 h 442"/>
                <a:gd name="T22" fmla="*/ 245 w 442"/>
                <a:gd name="T23" fmla="*/ 273 h 442"/>
                <a:gd name="T24" fmla="*/ 245 w 442"/>
                <a:gd name="T25" fmla="*/ 352 h 442"/>
                <a:gd name="T26" fmla="*/ 189 w 442"/>
                <a:gd name="T27" fmla="*/ 352 h 442"/>
                <a:gd name="T28" fmla="*/ 189 w 442"/>
                <a:gd name="T29" fmla="*/ 157 h 442"/>
                <a:gd name="T30" fmla="*/ 154 w 442"/>
                <a:gd name="T31" fmla="*/ 157 h 442"/>
                <a:gd name="T32" fmla="*/ 154 w 442"/>
                <a:gd name="T33" fmla="*/ 157 h 442"/>
                <a:gd name="T34" fmla="*/ 146 w 442"/>
                <a:gd name="T35" fmla="*/ 150 h 442"/>
                <a:gd name="T36" fmla="*/ 147 w 442"/>
                <a:gd name="T37" fmla="*/ 146 h 442"/>
                <a:gd name="T38" fmla="*/ 215 w 442"/>
                <a:gd name="T39" fmla="*/ 54 h 442"/>
                <a:gd name="T40" fmla="*/ 286 w 442"/>
                <a:gd name="T41" fmla="*/ 145 h 442"/>
                <a:gd name="T42" fmla="*/ 286 w 442"/>
                <a:gd name="T43" fmla="*/ 145 h 442"/>
                <a:gd name="T44" fmla="*/ 288 w 442"/>
                <a:gd name="T45" fmla="*/ 150 h 442"/>
                <a:gd name="T46" fmla="*/ 280 w 442"/>
                <a:gd name="T47" fmla="*/ 157 h 442"/>
                <a:gd name="T48" fmla="*/ 280 w 442"/>
                <a:gd name="T49" fmla="*/ 157 h 442"/>
                <a:gd name="T50" fmla="*/ 245 w 442"/>
                <a:gd name="T51" fmla="*/ 157 h 442"/>
                <a:gd name="T52" fmla="*/ 245 w 442"/>
                <a:gd name="T53" fmla="*/ 165 h 442"/>
                <a:gd name="T54" fmla="*/ 246 w 442"/>
                <a:gd name="T55" fmla="*/ 170 h 442"/>
                <a:gd name="T56" fmla="*/ 257 w 442"/>
                <a:gd name="T57" fmla="*/ 204 h 442"/>
                <a:gd name="T58" fmla="*/ 300 w 442"/>
                <a:gd name="T59" fmla="*/ 285 h 442"/>
                <a:gd name="T60" fmla="*/ 320 w 442"/>
                <a:gd name="T61" fmla="*/ 303 h 442"/>
                <a:gd name="T62" fmla="*/ 292 w 442"/>
                <a:gd name="T63" fmla="*/ 33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92" y="331"/>
                  </a:moveTo>
                  <a:cubicBezTo>
                    <a:pt x="284" y="325"/>
                    <a:pt x="277" y="318"/>
                    <a:pt x="270" y="310"/>
                  </a:cubicBezTo>
                  <a:cubicBezTo>
                    <a:pt x="260" y="299"/>
                    <a:pt x="252" y="286"/>
                    <a:pt x="245" y="273"/>
                  </a:cubicBezTo>
                  <a:cubicBezTo>
                    <a:pt x="245" y="352"/>
                    <a:pt x="245" y="352"/>
                    <a:pt x="245" y="352"/>
                  </a:cubicBezTo>
                  <a:cubicBezTo>
                    <a:pt x="189" y="352"/>
                    <a:pt x="189" y="352"/>
                    <a:pt x="189" y="352"/>
                  </a:cubicBezTo>
                  <a:cubicBezTo>
                    <a:pt x="189" y="157"/>
                    <a:pt x="189" y="157"/>
                    <a:pt x="189" y="157"/>
                  </a:cubicBezTo>
                  <a:cubicBezTo>
                    <a:pt x="154" y="157"/>
                    <a:pt x="154" y="157"/>
                    <a:pt x="154" y="157"/>
                  </a:cubicBezTo>
                  <a:cubicBezTo>
                    <a:pt x="154" y="157"/>
                    <a:pt x="154" y="157"/>
                    <a:pt x="154" y="157"/>
                  </a:cubicBezTo>
                  <a:cubicBezTo>
                    <a:pt x="150" y="157"/>
                    <a:pt x="146" y="154"/>
                    <a:pt x="146" y="150"/>
                  </a:cubicBezTo>
                  <a:cubicBezTo>
                    <a:pt x="146" y="148"/>
                    <a:pt x="147" y="147"/>
                    <a:pt x="147" y="146"/>
                  </a:cubicBezTo>
                  <a:cubicBezTo>
                    <a:pt x="215" y="54"/>
                    <a:pt x="215" y="54"/>
                    <a:pt x="215" y="54"/>
                  </a:cubicBezTo>
                  <a:cubicBezTo>
                    <a:pt x="286" y="145"/>
                    <a:pt x="286" y="145"/>
                    <a:pt x="286" y="145"/>
                  </a:cubicBezTo>
                  <a:cubicBezTo>
                    <a:pt x="286" y="145"/>
                    <a:pt x="286" y="145"/>
                    <a:pt x="286" y="145"/>
                  </a:cubicBezTo>
                  <a:cubicBezTo>
                    <a:pt x="287" y="146"/>
                    <a:pt x="288" y="148"/>
                    <a:pt x="288" y="150"/>
                  </a:cubicBezTo>
                  <a:cubicBezTo>
                    <a:pt x="288" y="154"/>
                    <a:pt x="284" y="157"/>
                    <a:pt x="280" y="157"/>
                  </a:cubicBezTo>
                  <a:cubicBezTo>
                    <a:pt x="280" y="157"/>
                    <a:pt x="280" y="157"/>
                    <a:pt x="280" y="157"/>
                  </a:cubicBezTo>
                  <a:cubicBezTo>
                    <a:pt x="245" y="157"/>
                    <a:pt x="245" y="157"/>
                    <a:pt x="245" y="157"/>
                  </a:cubicBezTo>
                  <a:cubicBezTo>
                    <a:pt x="245" y="165"/>
                    <a:pt x="245" y="165"/>
                    <a:pt x="245" y="165"/>
                  </a:cubicBezTo>
                  <a:cubicBezTo>
                    <a:pt x="245" y="166"/>
                    <a:pt x="246" y="168"/>
                    <a:pt x="246" y="170"/>
                  </a:cubicBezTo>
                  <a:cubicBezTo>
                    <a:pt x="249" y="179"/>
                    <a:pt x="252" y="191"/>
                    <a:pt x="257" y="204"/>
                  </a:cubicBezTo>
                  <a:cubicBezTo>
                    <a:pt x="266" y="230"/>
                    <a:pt x="281" y="263"/>
                    <a:pt x="300" y="285"/>
                  </a:cubicBezTo>
                  <a:cubicBezTo>
                    <a:pt x="307" y="292"/>
                    <a:pt x="313" y="298"/>
                    <a:pt x="320" y="303"/>
                  </a:cubicBezTo>
                  <a:lnTo>
                    <a:pt x="292" y="331"/>
                  </a:lnTo>
                  <a:close/>
                </a:path>
              </a:pathLst>
            </a:custGeom>
            <a:solidFill>
              <a:srgbClr val="909090"/>
            </a:solidFill>
            <a:ln>
              <a:noFill/>
            </a:ln>
            <a:extLst/>
          </p:spPr>
          <p:txBody>
            <a:bodyPr vert="horz" wrap="square" lIns="90738" tIns="45368" rIns="90738" bIns="45368" numCol="1" anchor="t" anchorCtr="0" compatLnSpc="1">
              <a:prstTxWarp prst="textNoShape">
                <a:avLst/>
              </a:prstTxWarp>
            </a:bodyPr>
            <a:lstStyle/>
            <a:p>
              <a:pPr defTabSz="910437"/>
              <a:endParaRPr lang="en-US" sz="1588" dirty="0">
                <a:solidFill>
                  <a:srgbClr val="282828"/>
                </a:solidFill>
              </a:endParaRPr>
            </a:p>
          </p:txBody>
        </p:sp>
      </p:grpSp>
      <p:grpSp>
        <p:nvGrpSpPr>
          <p:cNvPr id="14" name="Group 13"/>
          <p:cNvGrpSpPr/>
          <p:nvPr/>
        </p:nvGrpSpPr>
        <p:grpSpPr>
          <a:xfrm>
            <a:off x="5821034" y="2325596"/>
            <a:ext cx="1544360" cy="2704393"/>
            <a:chOff x="7590989" y="2301801"/>
            <a:chExt cx="1552471" cy="2718596"/>
          </a:xfrm>
        </p:grpSpPr>
        <p:sp>
          <p:nvSpPr>
            <p:cNvPr id="44" name="Rectangle 43"/>
            <p:cNvSpPr/>
            <p:nvPr/>
          </p:nvSpPr>
          <p:spPr>
            <a:xfrm>
              <a:off x="7961170" y="4488295"/>
              <a:ext cx="879339" cy="532102"/>
            </a:xfrm>
            <a:prstGeom prst="rect">
              <a:avLst/>
            </a:prstGeom>
          </p:spPr>
          <p:txBody>
            <a:bodyPr wrap="none">
              <a:spAutoFit/>
            </a:bodyPr>
            <a:lstStyle/>
            <a:p>
              <a:pPr defTabSz="910437"/>
              <a:r>
                <a:rPr lang="en-US" sz="2785" dirty="0">
                  <a:ln>
                    <a:solidFill>
                      <a:srgbClr val="DC3C00">
                        <a:alpha val="0"/>
                      </a:srgbClr>
                    </a:solidFill>
                  </a:ln>
                  <a:solidFill>
                    <a:srgbClr val="007233"/>
                  </a:solidFill>
                  <a:latin typeface="Segoe UI Light"/>
                </a:rPr>
                <a:t>2013</a:t>
              </a:r>
              <a:endParaRPr lang="en-US" sz="2388" dirty="0">
                <a:solidFill>
                  <a:srgbClr val="007233"/>
                </a:solidFill>
                <a:latin typeface="Segoe UI Light"/>
              </a:endParaRPr>
            </a:p>
          </p:txBody>
        </p:sp>
        <p:sp>
          <p:nvSpPr>
            <p:cNvPr id="151" name="Rectangle 150"/>
            <p:cNvSpPr/>
            <p:nvPr/>
          </p:nvSpPr>
          <p:spPr>
            <a:xfrm>
              <a:off x="7590989" y="2301801"/>
              <a:ext cx="1552471" cy="910284"/>
            </a:xfrm>
            <a:prstGeom prst="rect">
              <a:avLst/>
            </a:prstGeom>
            <a:noFill/>
            <a:ln w="41275" cap="flat" cmpd="sng" algn="ctr">
              <a:noFill/>
              <a:prstDash val="solid"/>
            </a:ln>
            <a:effectLst/>
          </p:spPr>
          <p:txBody>
            <a:bodyPr lIns="0" tIns="0" rIns="0" bIns="0" rtlCol="0" anchor="b"/>
            <a:lstStyle/>
            <a:p>
              <a:pPr algn="ctr" defTabSz="906962" fontAlgn="base">
                <a:spcBef>
                  <a:spcPct val="0"/>
                </a:spcBef>
                <a:spcAft>
                  <a:spcPct val="0"/>
                </a:spcAft>
              </a:pPr>
              <a:r>
                <a:rPr lang="en-US" sz="1592" dirty="0">
                  <a:solidFill>
                    <a:srgbClr val="505050"/>
                  </a:solidFill>
                  <a:ea typeface="Segoe UI" pitchFamily="34" charset="0"/>
                  <a:cs typeface="Segoe UI Light" panose="020B0502040204020203" pitchFamily="34" charset="0"/>
                </a:rPr>
                <a:t>PPM in the Cloud</a:t>
              </a:r>
              <a:endParaRPr lang="en-US" sz="1592" dirty="0">
                <a:ln>
                  <a:solidFill>
                    <a:srgbClr val="DC3C00">
                      <a:alpha val="0"/>
                    </a:srgbClr>
                  </a:solidFill>
                </a:ln>
                <a:solidFill>
                  <a:srgbClr val="505050"/>
                </a:solidFill>
              </a:endParaRPr>
            </a:p>
          </p:txBody>
        </p:sp>
        <p:cxnSp>
          <p:nvCxnSpPr>
            <p:cNvPr id="170" name="Straight Connector 169"/>
            <p:cNvCxnSpPr/>
            <p:nvPr/>
          </p:nvCxnSpPr>
          <p:spPr>
            <a:xfrm>
              <a:off x="8367225"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9" name="Oval 248"/>
            <p:cNvSpPr/>
            <p:nvPr/>
          </p:nvSpPr>
          <p:spPr bwMode="auto">
            <a:xfrm>
              <a:off x="8057227" y="3712030"/>
              <a:ext cx="651822" cy="643702"/>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pic>
          <p:nvPicPr>
            <p:cNvPr id="252" name="Picture 6"/>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8149631" y="3908356"/>
              <a:ext cx="437205" cy="244378"/>
            </a:xfrm>
            <a:prstGeom prst="rect">
              <a:avLst/>
            </a:prstGeom>
            <a:noFill/>
            <a:ln>
              <a:noFill/>
            </a:ln>
            <a:extLst/>
          </p:spPr>
        </p:pic>
      </p:grpSp>
      <p:grpSp>
        <p:nvGrpSpPr>
          <p:cNvPr id="12" name="Group 11"/>
          <p:cNvGrpSpPr/>
          <p:nvPr/>
        </p:nvGrpSpPr>
        <p:grpSpPr>
          <a:xfrm>
            <a:off x="2990027" y="2325596"/>
            <a:ext cx="1646329" cy="2704393"/>
            <a:chOff x="3721243" y="2301801"/>
            <a:chExt cx="1654974" cy="2718596"/>
          </a:xfrm>
        </p:grpSpPr>
        <p:sp>
          <p:nvSpPr>
            <p:cNvPr id="42" name="Rectangle 41"/>
            <p:cNvSpPr/>
            <p:nvPr/>
          </p:nvSpPr>
          <p:spPr>
            <a:xfrm>
              <a:off x="4117335" y="4488295"/>
              <a:ext cx="932369" cy="532102"/>
            </a:xfrm>
            <a:prstGeom prst="rect">
              <a:avLst/>
            </a:prstGeom>
          </p:spPr>
          <p:txBody>
            <a:bodyPr wrap="none">
              <a:spAutoFit/>
            </a:bodyPr>
            <a:lstStyle/>
            <a:p>
              <a:pPr defTabSz="910437"/>
              <a:r>
                <a:rPr lang="en-US" sz="2785" dirty="0">
                  <a:ln>
                    <a:solidFill>
                      <a:srgbClr val="DC3C00">
                        <a:alpha val="0"/>
                      </a:srgbClr>
                    </a:solidFill>
                  </a:ln>
                  <a:solidFill>
                    <a:srgbClr val="007233"/>
                  </a:solidFill>
                  <a:latin typeface="Segoe UI Light"/>
                </a:rPr>
                <a:t>2007</a:t>
              </a:r>
              <a:endParaRPr lang="en-US" sz="2388" dirty="0">
                <a:solidFill>
                  <a:srgbClr val="007233"/>
                </a:solidFill>
                <a:latin typeface="Segoe UI Light"/>
              </a:endParaRPr>
            </a:p>
          </p:txBody>
        </p:sp>
        <p:sp>
          <p:nvSpPr>
            <p:cNvPr id="317" name="Rectangle 316"/>
            <p:cNvSpPr/>
            <p:nvPr/>
          </p:nvSpPr>
          <p:spPr>
            <a:xfrm>
              <a:off x="3721243" y="2301801"/>
              <a:ext cx="1654974" cy="910284"/>
            </a:xfrm>
            <a:prstGeom prst="rect">
              <a:avLst/>
            </a:prstGeom>
            <a:noFill/>
            <a:ln w="41275" cap="flat" cmpd="sng" algn="ctr">
              <a:noFill/>
              <a:prstDash val="solid"/>
            </a:ln>
            <a:effectLst/>
          </p:spPr>
          <p:txBody>
            <a:bodyPr lIns="0" tIns="0" rIns="0" bIns="0" rtlCol="0" anchor="b"/>
            <a:lstStyle/>
            <a:p>
              <a:pPr algn="ctr" defTabSz="905629" fontAlgn="base">
                <a:spcBef>
                  <a:spcPct val="0"/>
                </a:spcBef>
                <a:spcAft>
                  <a:spcPts val="297"/>
                </a:spcAft>
              </a:pPr>
              <a:r>
                <a:rPr lang="en-US" sz="1592" dirty="0">
                  <a:solidFill>
                    <a:srgbClr val="505050"/>
                  </a:solidFill>
                  <a:ea typeface="Segoe UI" pitchFamily="34" charset="0"/>
                  <a:cs typeface="Segoe UI Light" panose="020B0502040204020203" pitchFamily="34" charset="0"/>
                </a:rPr>
                <a:t>Resource Management</a:t>
              </a:r>
            </a:p>
          </p:txBody>
        </p:sp>
        <p:cxnSp>
          <p:nvCxnSpPr>
            <p:cNvPr id="155" name="Straight Connector 154"/>
            <p:cNvCxnSpPr/>
            <p:nvPr/>
          </p:nvCxnSpPr>
          <p:spPr>
            <a:xfrm>
              <a:off x="4548730"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8" name="Oval 247"/>
            <p:cNvSpPr/>
            <p:nvPr/>
          </p:nvSpPr>
          <p:spPr bwMode="auto">
            <a:xfrm>
              <a:off x="4234454" y="3705961"/>
              <a:ext cx="651822" cy="643702"/>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pic>
          <p:nvPicPr>
            <p:cNvPr id="253" name="Picture 48" descr="C:\Users\sakuu\Documents\Ballmer MGX 2011\Tile Icons\Calendar Engineering.png"/>
            <p:cNvPicPr>
              <a:picLocks noChangeAspect="1" noChangeArrowheads="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black">
            <a:xfrm>
              <a:off x="4374459" y="3802244"/>
              <a:ext cx="404897" cy="4275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260380" y="2325597"/>
            <a:ext cx="2091896" cy="2704394"/>
            <a:chOff x="1581690" y="2301800"/>
            <a:chExt cx="2102882" cy="2718597"/>
          </a:xfrm>
        </p:grpSpPr>
        <p:sp>
          <p:nvSpPr>
            <p:cNvPr id="8" name="Rectangle 7"/>
            <p:cNvSpPr/>
            <p:nvPr/>
          </p:nvSpPr>
          <p:spPr>
            <a:xfrm>
              <a:off x="2167365" y="4488295"/>
              <a:ext cx="937189" cy="532102"/>
            </a:xfrm>
            <a:prstGeom prst="rect">
              <a:avLst/>
            </a:prstGeom>
          </p:spPr>
          <p:txBody>
            <a:bodyPr wrap="none">
              <a:spAutoFit/>
            </a:bodyPr>
            <a:lstStyle/>
            <a:p>
              <a:pPr defTabSz="910437"/>
              <a:r>
                <a:rPr lang="en-US" sz="2785" dirty="0">
                  <a:ln>
                    <a:solidFill>
                      <a:srgbClr val="DC3C00">
                        <a:alpha val="0"/>
                      </a:srgbClr>
                    </a:solidFill>
                  </a:ln>
                  <a:solidFill>
                    <a:srgbClr val="007233"/>
                  </a:solidFill>
                  <a:latin typeface="Segoe UI Light"/>
                </a:rPr>
                <a:t>2003</a:t>
              </a:r>
              <a:endParaRPr lang="en-US" sz="2388" dirty="0">
                <a:solidFill>
                  <a:srgbClr val="007233"/>
                </a:solidFill>
                <a:latin typeface="Segoe UI Light"/>
              </a:endParaRPr>
            </a:p>
          </p:txBody>
        </p:sp>
        <p:sp>
          <p:nvSpPr>
            <p:cNvPr id="222" name="Rectangle 221"/>
            <p:cNvSpPr/>
            <p:nvPr/>
          </p:nvSpPr>
          <p:spPr>
            <a:xfrm>
              <a:off x="1581690" y="2301800"/>
              <a:ext cx="2102882" cy="910285"/>
            </a:xfrm>
            <a:prstGeom prst="rect">
              <a:avLst/>
            </a:prstGeom>
            <a:noFill/>
            <a:ln w="41275" cap="flat" cmpd="sng" algn="ctr">
              <a:noFill/>
              <a:prstDash val="solid"/>
            </a:ln>
            <a:effectLst/>
          </p:spPr>
          <p:txBody>
            <a:bodyPr lIns="0" tIns="0" rIns="0" bIns="0" rtlCol="0" anchor="b"/>
            <a:lstStyle/>
            <a:p>
              <a:pPr algn="ctr" defTabSz="906962" fontAlgn="base">
                <a:spcBef>
                  <a:spcPct val="0"/>
                </a:spcBef>
                <a:spcAft>
                  <a:spcPct val="0"/>
                </a:spcAft>
              </a:pPr>
              <a:r>
                <a:rPr lang="en-US" sz="1592" dirty="0">
                  <a:ln>
                    <a:solidFill>
                      <a:srgbClr val="DC3C00">
                        <a:alpha val="0"/>
                      </a:srgbClr>
                    </a:solidFill>
                  </a:ln>
                  <a:solidFill>
                    <a:srgbClr val="505050"/>
                  </a:solidFill>
                </a:rPr>
                <a:t>Consistency </a:t>
              </a:r>
              <a:br>
                <a:rPr lang="en-US" sz="1592" dirty="0">
                  <a:ln>
                    <a:solidFill>
                      <a:srgbClr val="DC3C00">
                        <a:alpha val="0"/>
                      </a:srgbClr>
                    </a:solidFill>
                  </a:ln>
                  <a:solidFill>
                    <a:srgbClr val="505050"/>
                  </a:solidFill>
                </a:rPr>
              </a:br>
              <a:r>
                <a:rPr lang="en-US" sz="1592" dirty="0">
                  <a:ln>
                    <a:solidFill>
                      <a:srgbClr val="DC3C00">
                        <a:alpha val="0"/>
                      </a:srgbClr>
                    </a:solidFill>
                  </a:ln>
                  <a:solidFill>
                    <a:srgbClr val="505050"/>
                  </a:solidFill>
                </a:rPr>
                <a:t>with Office</a:t>
              </a:r>
            </a:p>
          </p:txBody>
        </p:sp>
        <p:sp>
          <p:nvSpPr>
            <p:cNvPr id="220" name="Oval 219"/>
            <p:cNvSpPr/>
            <p:nvPr/>
          </p:nvSpPr>
          <p:spPr bwMode="auto">
            <a:xfrm>
              <a:off x="2310145" y="3729654"/>
              <a:ext cx="651823" cy="643702"/>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cxnSp>
          <p:nvCxnSpPr>
            <p:cNvPr id="169" name="Straight Connector 168"/>
            <p:cNvCxnSpPr/>
            <p:nvPr/>
          </p:nvCxnSpPr>
          <p:spPr>
            <a:xfrm>
              <a:off x="2628391"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5" name="Picture 254"/>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r="72248"/>
            <a:stretch/>
          </p:blipFill>
          <p:spPr>
            <a:xfrm>
              <a:off x="2388177" y="3756365"/>
              <a:ext cx="489553" cy="560584"/>
            </a:xfrm>
            <a:prstGeom prst="rect">
              <a:avLst/>
            </a:prstGeom>
          </p:spPr>
        </p:pic>
      </p:grpSp>
      <p:sp>
        <p:nvSpPr>
          <p:cNvPr id="59" name="Trapezoid 58"/>
          <p:cNvSpPr/>
          <p:nvPr/>
        </p:nvSpPr>
        <p:spPr bwMode="auto">
          <a:xfrm rot="16200000">
            <a:off x="6916103" y="1355824"/>
            <a:ext cx="5498472" cy="4994873"/>
          </a:xfrm>
          <a:prstGeom prst="trapezoid">
            <a:avLst>
              <a:gd name="adj" fmla="val 25177"/>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9754001" y="2293607"/>
            <a:ext cx="1980703" cy="3141610"/>
            <a:chOff x="7259160" y="2319800"/>
            <a:chExt cx="1991104" cy="3158108"/>
          </a:xfrm>
        </p:grpSpPr>
        <p:grpSp>
          <p:nvGrpSpPr>
            <p:cNvPr id="17" name="Group 16"/>
            <p:cNvGrpSpPr/>
            <p:nvPr/>
          </p:nvGrpSpPr>
          <p:grpSpPr>
            <a:xfrm>
              <a:off x="7259160" y="2319800"/>
              <a:ext cx="1991104" cy="3158108"/>
              <a:chOff x="6992825" y="2319800"/>
              <a:chExt cx="1991104" cy="3158108"/>
            </a:xfrm>
          </p:grpSpPr>
          <p:sp>
            <p:nvSpPr>
              <p:cNvPr id="67" name="Oval 66"/>
              <p:cNvSpPr/>
              <p:nvPr/>
            </p:nvSpPr>
            <p:spPr bwMode="auto">
              <a:xfrm>
                <a:off x="7488521" y="3577176"/>
                <a:ext cx="1021612" cy="9261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6992825" y="2319800"/>
                <a:ext cx="1991104" cy="3158108"/>
                <a:chOff x="9294122" y="2301801"/>
                <a:chExt cx="1991104" cy="3158108"/>
              </a:xfrm>
            </p:grpSpPr>
            <p:sp>
              <p:nvSpPr>
                <p:cNvPr id="45" name="Rectangle 44"/>
                <p:cNvSpPr/>
                <p:nvPr/>
              </p:nvSpPr>
              <p:spPr>
                <a:xfrm>
                  <a:off x="9847184" y="4488295"/>
                  <a:ext cx="881645" cy="971614"/>
                </a:xfrm>
                <a:prstGeom prst="rect">
                  <a:avLst/>
                </a:prstGeom>
              </p:spPr>
              <p:txBody>
                <a:bodyPr wrap="none">
                  <a:spAutoFit/>
                </a:bodyPr>
                <a:lstStyle/>
                <a:p>
                  <a:pPr algn="ctr" defTabSz="910437"/>
                  <a:r>
                    <a:rPr lang="en-US" sz="2785" dirty="0">
                      <a:ln>
                        <a:solidFill>
                          <a:srgbClr val="DC3C00">
                            <a:alpha val="0"/>
                          </a:srgbClr>
                        </a:solidFill>
                      </a:ln>
                      <a:solidFill>
                        <a:srgbClr val="007233"/>
                      </a:solidFill>
                      <a:latin typeface="Segoe UI Light"/>
                    </a:rPr>
                    <a:t>2015</a:t>
                  </a:r>
                </a:p>
                <a:p>
                  <a:pPr algn="ctr" defTabSz="910437"/>
                  <a:r>
                    <a:rPr lang="en-US" sz="2785" dirty="0">
                      <a:ln>
                        <a:solidFill>
                          <a:srgbClr val="DC3C00">
                            <a:alpha val="0"/>
                          </a:srgbClr>
                        </a:solidFill>
                      </a:ln>
                      <a:solidFill>
                        <a:srgbClr val="007233"/>
                      </a:solidFill>
                      <a:latin typeface="Segoe UI Light"/>
                    </a:rPr>
                    <a:t>1H</a:t>
                  </a:r>
                  <a:endParaRPr lang="en-US" sz="2388" dirty="0">
                    <a:solidFill>
                      <a:srgbClr val="007233"/>
                    </a:solidFill>
                    <a:latin typeface="Segoe UI Light"/>
                  </a:endParaRPr>
                </a:p>
              </p:txBody>
            </p:sp>
            <p:sp>
              <p:nvSpPr>
                <p:cNvPr id="244" name="Rectangle 243"/>
                <p:cNvSpPr/>
                <p:nvPr/>
              </p:nvSpPr>
              <p:spPr>
                <a:xfrm>
                  <a:off x="9294122" y="2301801"/>
                  <a:ext cx="1991104" cy="910284"/>
                </a:xfrm>
                <a:prstGeom prst="rect">
                  <a:avLst/>
                </a:prstGeom>
                <a:noFill/>
                <a:ln w="41275" cap="flat" cmpd="sng" algn="ctr">
                  <a:noFill/>
                  <a:prstDash val="solid"/>
                </a:ln>
                <a:effectLst/>
              </p:spPr>
              <p:txBody>
                <a:bodyPr lIns="0" tIns="0" rIns="0" bIns="0" rtlCol="0" anchor="b"/>
                <a:lstStyle/>
                <a:p>
                  <a:pPr algn="ctr" defTabSz="906962" fontAlgn="base">
                    <a:spcBef>
                      <a:spcPct val="0"/>
                    </a:spcBef>
                    <a:spcAft>
                      <a:spcPct val="0"/>
                    </a:spcAft>
                  </a:pPr>
                  <a:r>
                    <a:rPr lang="en-US" sz="1592" dirty="0">
                      <a:ln>
                        <a:solidFill>
                          <a:srgbClr val="DC3C00">
                            <a:alpha val="0"/>
                          </a:srgbClr>
                        </a:solidFill>
                      </a:ln>
                      <a:solidFill>
                        <a:srgbClr val="505050"/>
                      </a:solidFill>
                    </a:rPr>
                    <a:t>Multiple</a:t>
                  </a:r>
                </a:p>
                <a:p>
                  <a:pPr algn="ctr" defTabSz="906962" fontAlgn="base">
                    <a:spcBef>
                      <a:spcPct val="0"/>
                    </a:spcBef>
                    <a:spcAft>
                      <a:spcPct val="0"/>
                    </a:spcAft>
                  </a:pPr>
                  <a:r>
                    <a:rPr lang="en-US" sz="1592" dirty="0">
                      <a:ln>
                        <a:solidFill>
                          <a:srgbClr val="DC3C00">
                            <a:alpha val="0"/>
                          </a:srgbClr>
                        </a:solidFill>
                      </a:ln>
                      <a:solidFill>
                        <a:srgbClr val="505050"/>
                      </a:solidFill>
                    </a:rPr>
                    <a:t>scalability enhancements</a:t>
                  </a:r>
                </a:p>
              </p:txBody>
            </p:sp>
            <p:sp>
              <p:nvSpPr>
                <p:cNvPr id="245" name="Oval 244"/>
                <p:cNvSpPr/>
                <p:nvPr/>
              </p:nvSpPr>
              <p:spPr bwMode="auto">
                <a:xfrm>
                  <a:off x="9969762" y="3700383"/>
                  <a:ext cx="651823" cy="643702"/>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cxnSp>
              <p:nvCxnSpPr>
                <p:cNvPr id="247" name="Straight Connector 246"/>
                <p:cNvCxnSpPr/>
                <p:nvPr/>
              </p:nvCxnSpPr>
              <p:spPr>
                <a:xfrm>
                  <a:off x="10288008"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9" name="Freeform 15"/>
            <p:cNvSpPr>
              <a:spLocks noEditPoints="1"/>
            </p:cNvSpPr>
            <p:nvPr/>
          </p:nvSpPr>
          <p:spPr bwMode="black">
            <a:xfrm>
              <a:off x="8087474" y="3844018"/>
              <a:ext cx="300333" cy="33765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8E8E8E"/>
            </a:solidFill>
            <a:ln>
              <a:noFill/>
            </a:ln>
          </p:spPr>
          <p:txBody>
            <a:bodyPr vert="horz" wrap="square" lIns="81874" tIns="40937" rIns="81874" bIns="40937" numCol="1" anchor="t" anchorCtr="0" compatLnSpc="1">
              <a:prstTxWarp prst="textNoShape">
                <a:avLst/>
              </a:prstTxWarp>
            </a:bodyPr>
            <a:lstStyle/>
            <a:p>
              <a:pPr defTabSz="910437"/>
              <a:endParaRPr lang="en-US" sz="1592">
                <a:solidFill>
                  <a:srgbClr val="505050"/>
                </a:solidFill>
              </a:endParaRPr>
            </a:p>
          </p:txBody>
        </p:sp>
      </p:grpSp>
      <p:grpSp>
        <p:nvGrpSpPr>
          <p:cNvPr id="28" name="Group 27"/>
          <p:cNvGrpSpPr/>
          <p:nvPr/>
        </p:nvGrpSpPr>
        <p:grpSpPr>
          <a:xfrm>
            <a:off x="8433474" y="2273542"/>
            <a:ext cx="1980703" cy="3161677"/>
            <a:chOff x="9695777" y="2299628"/>
            <a:chExt cx="1991104" cy="3178280"/>
          </a:xfrm>
        </p:grpSpPr>
        <p:grpSp>
          <p:nvGrpSpPr>
            <p:cNvPr id="26" name="Group 25"/>
            <p:cNvGrpSpPr/>
            <p:nvPr/>
          </p:nvGrpSpPr>
          <p:grpSpPr>
            <a:xfrm>
              <a:off x="9695777" y="2299628"/>
              <a:ext cx="1991104" cy="3178280"/>
              <a:chOff x="9695777" y="2299628"/>
              <a:chExt cx="1991104" cy="3178280"/>
            </a:xfrm>
          </p:grpSpPr>
          <p:grpSp>
            <p:nvGrpSpPr>
              <p:cNvPr id="6" name="Group 5"/>
              <p:cNvGrpSpPr/>
              <p:nvPr/>
            </p:nvGrpSpPr>
            <p:grpSpPr>
              <a:xfrm>
                <a:off x="9695777" y="2299628"/>
                <a:ext cx="1991104" cy="3178280"/>
                <a:chOff x="9627537" y="2299628"/>
                <a:chExt cx="1991104" cy="3178280"/>
              </a:xfrm>
            </p:grpSpPr>
            <p:sp>
              <p:nvSpPr>
                <p:cNvPr id="61" name="Oval 60"/>
                <p:cNvSpPr/>
                <p:nvPr/>
              </p:nvSpPr>
              <p:spPr bwMode="auto">
                <a:xfrm>
                  <a:off x="10121269" y="3563129"/>
                  <a:ext cx="1021612" cy="9261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p:nvPr/>
              </p:nvGrpSpPr>
              <p:grpSpPr>
                <a:xfrm>
                  <a:off x="9627537" y="2299628"/>
                  <a:ext cx="1991104" cy="3178280"/>
                  <a:chOff x="9294122" y="2301801"/>
                  <a:chExt cx="1991104" cy="3178280"/>
                </a:xfrm>
              </p:grpSpPr>
              <p:sp>
                <p:nvSpPr>
                  <p:cNvPr id="53" name="Rectangle 52"/>
                  <p:cNvSpPr/>
                  <p:nvPr/>
                </p:nvSpPr>
                <p:spPr>
                  <a:xfrm>
                    <a:off x="9794017" y="4508467"/>
                    <a:ext cx="987983" cy="971614"/>
                  </a:xfrm>
                  <a:prstGeom prst="rect">
                    <a:avLst/>
                  </a:prstGeom>
                </p:spPr>
                <p:txBody>
                  <a:bodyPr wrap="none">
                    <a:spAutoFit/>
                  </a:bodyPr>
                  <a:lstStyle/>
                  <a:p>
                    <a:pPr algn="ctr" defTabSz="910437"/>
                    <a:r>
                      <a:rPr lang="en-US" sz="2785" dirty="0">
                        <a:ln>
                          <a:solidFill>
                            <a:srgbClr val="DC3C00">
                              <a:alpha val="0"/>
                            </a:srgbClr>
                          </a:solidFill>
                        </a:ln>
                        <a:solidFill>
                          <a:srgbClr val="007233"/>
                        </a:solidFill>
                        <a:latin typeface="Segoe UI Light"/>
                      </a:rPr>
                      <a:t>2014 </a:t>
                    </a:r>
                  </a:p>
                  <a:p>
                    <a:pPr algn="ctr" defTabSz="910437"/>
                    <a:r>
                      <a:rPr lang="en-US" sz="2785" dirty="0">
                        <a:ln>
                          <a:solidFill>
                            <a:srgbClr val="DC3C00">
                              <a:alpha val="0"/>
                            </a:srgbClr>
                          </a:solidFill>
                        </a:ln>
                        <a:solidFill>
                          <a:srgbClr val="007233"/>
                        </a:solidFill>
                        <a:latin typeface="Segoe UI Light"/>
                      </a:rPr>
                      <a:t>2H</a:t>
                    </a:r>
                    <a:endParaRPr lang="en-US" sz="2388" dirty="0">
                      <a:solidFill>
                        <a:srgbClr val="007233"/>
                      </a:solidFill>
                      <a:latin typeface="Segoe UI Light"/>
                    </a:endParaRPr>
                  </a:p>
                </p:txBody>
              </p:sp>
              <p:sp>
                <p:nvSpPr>
                  <p:cNvPr id="54" name="Rectangle 53"/>
                  <p:cNvSpPr/>
                  <p:nvPr/>
                </p:nvSpPr>
                <p:spPr>
                  <a:xfrm>
                    <a:off x="9294122" y="2301801"/>
                    <a:ext cx="1991104" cy="910284"/>
                  </a:xfrm>
                  <a:prstGeom prst="rect">
                    <a:avLst/>
                  </a:prstGeom>
                  <a:noFill/>
                  <a:ln w="41275" cap="flat" cmpd="sng" algn="ctr">
                    <a:noFill/>
                    <a:prstDash val="solid"/>
                  </a:ln>
                  <a:effectLst/>
                </p:spPr>
                <p:txBody>
                  <a:bodyPr lIns="0" tIns="0" rIns="0" bIns="0" rtlCol="0" anchor="b"/>
                  <a:lstStyle/>
                  <a:p>
                    <a:pPr algn="ctr" defTabSz="906962" fontAlgn="base">
                      <a:spcBef>
                        <a:spcPct val="0"/>
                      </a:spcBef>
                      <a:spcAft>
                        <a:spcPct val="0"/>
                      </a:spcAft>
                    </a:pPr>
                    <a:r>
                      <a:rPr lang="en-US" sz="1592" dirty="0">
                        <a:ln>
                          <a:solidFill>
                            <a:srgbClr val="DC3C00">
                              <a:alpha val="0"/>
                            </a:srgbClr>
                          </a:solidFill>
                        </a:ln>
                        <a:solidFill>
                          <a:srgbClr val="505050"/>
                        </a:solidFill>
                      </a:rPr>
                      <a:t>Delta                                    Updates</a:t>
                    </a:r>
                    <a:br>
                      <a:rPr lang="en-US" sz="1592" dirty="0">
                        <a:ln>
                          <a:solidFill>
                            <a:srgbClr val="DC3C00">
                              <a:alpha val="0"/>
                            </a:srgbClr>
                          </a:solidFill>
                        </a:ln>
                        <a:solidFill>
                          <a:srgbClr val="505050"/>
                        </a:solidFill>
                      </a:rPr>
                    </a:br>
                    <a:r>
                      <a:rPr lang="en-US" sz="1592" dirty="0">
                        <a:ln>
                          <a:solidFill>
                            <a:srgbClr val="DC3C00">
                              <a:alpha val="0"/>
                            </a:srgbClr>
                          </a:solidFill>
                        </a:ln>
                        <a:solidFill>
                          <a:srgbClr val="505050"/>
                        </a:solidFill>
                      </a:rPr>
                      <a:t>in SSIS</a:t>
                    </a:r>
                  </a:p>
                </p:txBody>
              </p:sp>
              <p:sp>
                <p:nvSpPr>
                  <p:cNvPr id="55" name="Oval 54"/>
                  <p:cNvSpPr/>
                  <p:nvPr/>
                </p:nvSpPr>
                <p:spPr bwMode="auto">
                  <a:xfrm>
                    <a:off x="9969762" y="3700383"/>
                    <a:ext cx="651823" cy="643702"/>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cxnSp>
                <p:nvCxnSpPr>
                  <p:cNvPr id="56" name="Straight Connector 55"/>
                  <p:cNvCxnSpPr/>
                  <p:nvPr/>
                </p:nvCxnSpPr>
                <p:spPr>
                  <a:xfrm>
                    <a:off x="10288008"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0" name="Flowchart: Punched Tape 69"/>
              <p:cNvSpPr/>
              <p:nvPr/>
            </p:nvSpPr>
            <p:spPr bwMode="auto">
              <a:xfrm>
                <a:off x="10668079" y="3827605"/>
                <a:ext cx="275633" cy="305123"/>
              </a:xfrm>
              <a:prstGeom prst="flowChartPunchedTape">
                <a:avLst/>
              </a:prstGeom>
              <a:solidFill>
                <a:srgbClr val="8E8E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597"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5" name="Picture 4"/>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10505494" y="3866628"/>
              <a:ext cx="140047" cy="358365"/>
            </a:xfrm>
            <a:prstGeom prst="rect">
              <a:avLst/>
            </a:prstGeom>
            <a:solidFill>
              <a:srgbClr val="8E8E8E"/>
            </a:solidFill>
            <a:ln>
              <a:solidFill>
                <a:schemeClr val="bg2"/>
              </a:solidFill>
            </a:ln>
            <a:extLst/>
          </p:spPr>
        </p:pic>
        <p:sp>
          <p:nvSpPr>
            <p:cNvPr id="27" name="TextBox 26"/>
            <p:cNvSpPr txBox="1"/>
            <p:nvPr/>
          </p:nvSpPr>
          <p:spPr>
            <a:xfrm>
              <a:off x="10690347" y="3877178"/>
              <a:ext cx="217348" cy="322929"/>
            </a:xfrm>
            <a:prstGeom prst="rect">
              <a:avLst/>
            </a:prstGeom>
            <a:noFill/>
          </p:spPr>
          <p:txBody>
            <a:bodyPr wrap="none" lIns="0" tIns="0" rIns="0" bIns="0" rtlCol="0">
              <a:spAutoFit/>
            </a:bodyPr>
            <a:lstStyle/>
            <a:p>
              <a:pPr defTabSz="910437"/>
              <a:r>
                <a:rPr lang="en-US" sz="696" spc="-69" dirty="0">
                  <a:solidFill>
                    <a:srgbClr val="FFFFFF"/>
                  </a:solidFill>
                </a:rPr>
                <a:t>011001</a:t>
              </a:r>
            </a:p>
            <a:p>
              <a:pPr defTabSz="910437"/>
              <a:r>
                <a:rPr lang="en-US" sz="696" spc="-69" dirty="0">
                  <a:solidFill>
                    <a:srgbClr val="FFFFFF"/>
                  </a:solidFill>
                </a:rPr>
                <a:t>011010</a:t>
              </a:r>
            </a:p>
            <a:p>
              <a:pPr defTabSz="910437"/>
              <a:r>
                <a:rPr lang="en-US" sz="696" spc="-69" dirty="0">
                  <a:solidFill>
                    <a:srgbClr val="FFFFFF"/>
                  </a:solidFill>
                </a:rPr>
                <a:t>101001</a:t>
              </a:r>
            </a:p>
          </p:txBody>
        </p:sp>
      </p:grpSp>
      <p:grpSp>
        <p:nvGrpSpPr>
          <p:cNvPr id="7" name="Group 6"/>
          <p:cNvGrpSpPr/>
          <p:nvPr/>
        </p:nvGrpSpPr>
        <p:grpSpPr>
          <a:xfrm>
            <a:off x="7071979" y="2291970"/>
            <a:ext cx="1980703" cy="3161677"/>
            <a:chOff x="8498781" y="2299628"/>
            <a:chExt cx="1991104" cy="3178280"/>
          </a:xfrm>
        </p:grpSpPr>
        <p:grpSp>
          <p:nvGrpSpPr>
            <p:cNvPr id="5" name="Group 4"/>
            <p:cNvGrpSpPr/>
            <p:nvPr/>
          </p:nvGrpSpPr>
          <p:grpSpPr>
            <a:xfrm>
              <a:off x="8498781" y="2299628"/>
              <a:ext cx="1991104" cy="3178280"/>
              <a:chOff x="8403245" y="2299628"/>
              <a:chExt cx="1991104" cy="3178280"/>
            </a:xfrm>
          </p:grpSpPr>
          <p:sp>
            <p:nvSpPr>
              <p:cNvPr id="4" name="Oval 3"/>
              <p:cNvSpPr/>
              <p:nvPr/>
            </p:nvSpPr>
            <p:spPr bwMode="auto">
              <a:xfrm>
                <a:off x="8895721" y="3557004"/>
                <a:ext cx="1021612" cy="9261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8403245" y="2299628"/>
                <a:ext cx="1991104" cy="3178280"/>
                <a:chOff x="9294122" y="2301801"/>
                <a:chExt cx="1991104" cy="3178280"/>
              </a:xfrm>
            </p:grpSpPr>
            <p:sp>
              <p:nvSpPr>
                <p:cNvPr id="47" name="Rectangle 46"/>
                <p:cNvSpPr/>
                <p:nvPr/>
              </p:nvSpPr>
              <p:spPr>
                <a:xfrm>
                  <a:off x="9790567" y="4508467"/>
                  <a:ext cx="987983" cy="971614"/>
                </a:xfrm>
                <a:prstGeom prst="rect">
                  <a:avLst/>
                </a:prstGeom>
              </p:spPr>
              <p:txBody>
                <a:bodyPr wrap="none">
                  <a:spAutoFit/>
                </a:bodyPr>
                <a:lstStyle/>
                <a:p>
                  <a:pPr algn="ctr" defTabSz="910437"/>
                  <a:r>
                    <a:rPr lang="en-US" sz="2785" dirty="0">
                      <a:ln>
                        <a:solidFill>
                          <a:srgbClr val="DC3C00">
                            <a:alpha val="0"/>
                          </a:srgbClr>
                        </a:solidFill>
                      </a:ln>
                      <a:solidFill>
                        <a:srgbClr val="007233"/>
                      </a:solidFill>
                      <a:latin typeface="Segoe UI Light"/>
                    </a:rPr>
                    <a:t>2014 </a:t>
                  </a:r>
                </a:p>
                <a:p>
                  <a:pPr algn="ctr" defTabSz="910437"/>
                  <a:r>
                    <a:rPr lang="en-US" sz="2785" dirty="0">
                      <a:ln>
                        <a:solidFill>
                          <a:srgbClr val="DC3C00">
                            <a:alpha val="0"/>
                          </a:srgbClr>
                        </a:solidFill>
                      </a:ln>
                      <a:solidFill>
                        <a:srgbClr val="007233"/>
                      </a:solidFill>
                      <a:latin typeface="Segoe UI Light"/>
                    </a:rPr>
                    <a:t>1H</a:t>
                  </a:r>
                  <a:endParaRPr lang="en-US" sz="2388" dirty="0">
                    <a:solidFill>
                      <a:srgbClr val="007233"/>
                    </a:solidFill>
                    <a:latin typeface="Segoe UI Light"/>
                  </a:endParaRPr>
                </a:p>
              </p:txBody>
            </p:sp>
            <p:sp>
              <p:nvSpPr>
                <p:cNvPr id="48" name="Rectangle 47"/>
                <p:cNvSpPr/>
                <p:nvPr/>
              </p:nvSpPr>
              <p:spPr>
                <a:xfrm>
                  <a:off x="9294122" y="2301801"/>
                  <a:ext cx="1991104" cy="910284"/>
                </a:xfrm>
                <a:prstGeom prst="rect">
                  <a:avLst/>
                </a:prstGeom>
                <a:noFill/>
                <a:ln w="41275" cap="flat" cmpd="sng" algn="ctr">
                  <a:noFill/>
                  <a:prstDash val="solid"/>
                </a:ln>
                <a:effectLst/>
              </p:spPr>
              <p:txBody>
                <a:bodyPr lIns="0" tIns="0" rIns="0" bIns="0" rtlCol="0" anchor="b"/>
                <a:lstStyle/>
                <a:p>
                  <a:pPr algn="ctr" defTabSz="906962" fontAlgn="base">
                    <a:spcBef>
                      <a:spcPct val="0"/>
                    </a:spcBef>
                    <a:spcAft>
                      <a:spcPct val="0"/>
                    </a:spcAft>
                  </a:pPr>
                  <a:r>
                    <a:rPr lang="en-US" sz="1592" dirty="0">
                      <a:ln>
                        <a:solidFill>
                          <a:srgbClr val="DC3C00">
                            <a:alpha val="0"/>
                          </a:srgbClr>
                        </a:solidFill>
                      </a:ln>
                      <a:solidFill>
                        <a:srgbClr val="505050"/>
                      </a:solidFill>
                    </a:rPr>
                    <a:t>OData </a:t>
                  </a:r>
                </a:p>
                <a:p>
                  <a:pPr algn="ctr" defTabSz="906962" fontAlgn="base">
                    <a:spcBef>
                      <a:spcPct val="0"/>
                    </a:spcBef>
                    <a:spcAft>
                      <a:spcPct val="0"/>
                    </a:spcAft>
                  </a:pPr>
                  <a:r>
                    <a:rPr lang="en-US" sz="1592" dirty="0">
                      <a:ln>
                        <a:solidFill>
                          <a:srgbClr val="DC3C00">
                            <a:alpha val="0"/>
                          </a:srgbClr>
                        </a:solidFill>
                      </a:ln>
                      <a:solidFill>
                        <a:srgbClr val="505050"/>
                      </a:solidFill>
                    </a:rPr>
                    <a:t>support                               in SSIS</a:t>
                  </a:r>
                </a:p>
              </p:txBody>
            </p:sp>
            <p:sp>
              <p:nvSpPr>
                <p:cNvPr id="49" name="Oval 48"/>
                <p:cNvSpPr/>
                <p:nvPr/>
              </p:nvSpPr>
              <p:spPr bwMode="auto">
                <a:xfrm>
                  <a:off x="9969762" y="3700383"/>
                  <a:ext cx="651823" cy="643702"/>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368" rIns="0" bIns="45368" numCol="1" rtlCol="0" anchor="ctr" anchorCtr="0" compatLnSpc="1">
                  <a:prstTxWarp prst="textNoShape">
                    <a:avLst/>
                  </a:prstTxWarp>
                </a:bodyPr>
                <a:lstStyle/>
                <a:p>
                  <a:pPr algn="ctr" defTabSz="906962" fontAlgn="base">
                    <a:spcBef>
                      <a:spcPct val="0"/>
                    </a:spcBef>
                    <a:spcAft>
                      <a:spcPct val="0"/>
                    </a:spcAft>
                  </a:pPr>
                  <a:endParaRPr lang="en-US" sz="1041" dirty="0">
                    <a:solidFill>
                      <a:srgbClr val="FFFFFF">
                        <a:lumMod val="50000"/>
                      </a:srgbClr>
                    </a:solidFill>
                  </a:endParaRPr>
                </a:p>
              </p:txBody>
            </p:sp>
            <p:cxnSp>
              <p:nvCxnSpPr>
                <p:cNvPr id="50" name="Straight Connector 49"/>
                <p:cNvCxnSpPr/>
                <p:nvPr/>
              </p:nvCxnSpPr>
              <p:spPr>
                <a:xfrm>
                  <a:off x="10288008" y="3318926"/>
                  <a:ext cx="0" cy="2432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026" name="Picture 1" descr="image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96848" y="3823118"/>
              <a:ext cx="408039" cy="43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0333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wipe(left)">
                                      <p:cBhvr>
                                        <p:cTn id="11" dur="500"/>
                                        <p:tgtEl>
                                          <p:spTgt spid="2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Title 15"/>
          <p:cNvSpPr>
            <a:spLocks noGrp="1"/>
          </p:cNvSpPr>
          <p:nvPr>
            <p:ph type="title"/>
          </p:nvPr>
        </p:nvSpPr>
        <p:spPr>
          <a:xfrm>
            <a:off x="266295" y="175109"/>
            <a:ext cx="11093659" cy="745835"/>
          </a:xfrm>
        </p:spPr>
        <p:txBody>
          <a:bodyPr vert="horz" wrap="square" lIns="0" tIns="0" rIns="0" bIns="0" rtlCol="0" anchor="t">
            <a:noAutofit/>
          </a:bodyPr>
          <a:lstStyle/>
          <a:p>
            <a:r>
              <a:rPr lang="en-US" sz="4400" b="1" dirty="0">
                <a:solidFill>
                  <a:schemeClr val="bg1">
                    <a:lumMod val="50000"/>
                  </a:schemeClr>
                </a:solidFill>
                <a:latin typeface="+mn-lt"/>
              </a:rPr>
              <a:t>Key Investment Pillars</a:t>
            </a:r>
          </a:p>
        </p:txBody>
      </p:sp>
      <p:sp>
        <p:nvSpPr>
          <p:cNvPr id="29" name="Rectangle 28"/>
          <p:cNvSpPr/>
          <p:nvPr/>
        </p:nvSpPr>
        <p:spPr bwMode="auto">
          <a:xfrm>
            <a:off x="1227944" y="3785134"/>
            <a:ext cx="2728869" cy="15692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861" tIns="181925" rIns="181925" bIns="181925" numCol="1" spcCol="0" rtlCol="0" fromWordArt="0" anchor="t" anchorCtr="0" forceAA="0" compatLnSpc="1">
            <a:prstTxWarp prst="textNoShape">
              <a:avLst/>
            </a:prstTxWarp>
            <a:noAutofit/>
          </a:bodyPr>
          <a:lstStyle/>
          <a:p>
            <a:pPr defTabSz="909146">
              <a:lnSpc>
                <a:spcPct val="90000"/>
              </a:lnSpc>
              <a:spcBef>
                <a:spcPct val="0"/>
              </a:spcBef>
              <a:spcAft>
                <a:spcPts val="996"/>
              </a:spcAft>
            </a:pPr>
            <a:r>
              <a:rPr lang="en-US" sz="1795" dirty="0" smtClean="0">
                <a:ln w="3175">
                  <a:noFill/>
                </a:ln>
                <a:solidFill>
                  <a:srgbClr val="797A7D"/>
                </a:solidFill>
                <a:cs typeface="Arial" charset="0"/>
              </a:rPr>
              <a:t>More fluent UI</a:t>
            </a:r>
          </a:p>
          <a:p>
            <a:pPr defTabSz="909146">
              <a:lnSpc>
                <a:spcPct val="90000"/>
              </a:lnSpc>
              <a:spcBef>
                <a:spcPct val="0"/>
              </a:spcBef>
              <a:spcAft>
                <a:spcPts val="996"/>
              </a:spcAft>
            </a:pPr>
            <a:r>
              <a:rPr lang="en-US" sz="1795" dirty="0" smtClean="0">
                <a:ln w="3175">
                  <a:noFill/>
                </a:ln>
                <a:solidFill>
                  <a:srgbClr val="797A7D"/>
                </a:solidFill>
                <a:cs typeface="Arial" charset="0"/>
              </a:rPr>
              <a:t>Multiple timelines </a:t>
            </a:r>
            <a:endParaRPr lang="en-US" sz="1795" dirty="0">
              <a:ln w="3175">
                <a:noFill/>
              </a:ln>
              <a:solidFill>
                <a:srgbClr val="797A7D"/>
              </a:solidFill>
              <a:cs typeface="Arial" charset="0"/>
            </a:endParaRPr>
          </a:p>
          <a:p>
            <a:pPr defTabSz="909146">
              <a:lnSpc>
                <a:spcPct val="90000"/>
              </a:lnSpc>
              <a:spcBef>
                <a:spcPct val="0"/>
              </a:spcBef>
              <a:spcAft>
                <a:spcPts val="996"/>
              </a:spcAft>
            </a:pPr>
            <a:r>
              <a:rPr lang="en-US" sz="1795" dirty="0" smtClean="0">
                <a:ln w="3175">
                  <a:noFill/>
                </a:ln>
                <a:solidFill>
                  <a:srgbClr val="797A7D"/>
                </a:solidFill>
                <a:cs typeface="Arial" charset="0"/>
              </a:rPr>
              <a:t>App Write back</a:t>
            </a:r>
            <a:endParaRPr lang="en-US" sz="1795" dirty="0">
              <a:ln w="3175">
                <a:noFill/>
              </a:ln>
              <a:solidFill>
                <a:srgbClr val="797A7D"/>
              </a:solidFill>
              <a:cs typeface="Arial" charset="0"/>
            </a:endParaRPr>
          </a:p>
        </p:txBody>
      </p:sp>
      <p:sp>
        <p:nvSpPr>
          <p:cNvPr id="50" name="Rectangle 49"/>
          <p:cNvSpPr/>
          <p:nvPr/>
        </p:nvSpPr>
        <p:spPr bwMode="auto">
          <a:xfrm>
            <a:off x="4684797" y="3781263"/>
            <a:ext cx="2728869" cy="156962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861" tIns="181925" rIns="181925" bIns="181925" numCol="1" spcCol="0" rtlCol="0" fromWordArt="0" anchor="t" anchorCtr="0" forceAA="0" compatLnSpc="1">
            <a:prstTxWarp prst="textNoShape">
              <a:avLst/>
            </a:prstTxWarp>
            <a:noAutofit/>
          </a:bodyPr>
          <a:lstStyle/>
          <a:p>
            <a:pPr defTabSz="909146">
              <a:lnSpc>
                <a:spcPct val="90000"/>
              </a:lnSpc>
              <a:spcBef>
                <a:spcPct val="0"/>
              </a:spcBef>
              <a:spcAft>
                <a:spcPts val="996"/>
              </a:spcAft>
            </a:pPr>
            <a:r>
              <a:rPr lang="en-US" sz="1795" dirty="0">
                <a:ln w="3175">
                  <a:noFill/>
                </a:ln>
                <a:solidFill>
                  <a:srgbClr val="797A7D"/>
                </a:solidFill>
                <a:cs typeface="Arial" charset="0"/>
              </a:rPr>
              <a:t>Resource Engagement</a:t>
            </a:r>
          </a:p>
          <a:p>
            <a:pPr defTabSz="909146">
              <a:lnSpc>
                <a:spcPct val="90000"/>
              </a:lnSpc>
              <a:spcBef>
                <a:spcPct val="0"/>
              </a:spcBef>
              <a:spcAft>
                <a:spcPts val="996"/>
              </a:spcAft>
            </a:pPr>
            <a:r>
              <a:rPr lang="en-US" sz="1795" dirty="0">
                <a:ln w="3175">
                  <a:noFill/>
                </a:ln>
                <a:solidFill>
                  <a:srgbClr val="797A7D"/>
                </a:solidFill>
                <a:cs typeface="Arial" charset="0"/>
              </a:rPr>
              <a:t>Capacity Planning</a:t>
            </a:r>
          </a:p>
          <a:p>
            <a:pPr defTabSz="909146">
              <a:lnSpc>
                <a:spcPct val="90000"/>
              </a:lnSpc>
              <a:spcBef>
                <a:spcPct val="0"/>
              </a:spcBef>
              <a:spcAft>
                <a:spcPts val="996"/>
              </a:spcAft>
            </a:pPr>
            <a:r>
              <a:rPr lang="en-US" sz="1795" dirty="0">
                <a:ln w="3175">
                  <a:noFill/>
                </a:ln>
                <a:solidFill>
                  <a:srgbClr val="797A7D"/>
                </a:solidFill>
                <a:cs typeface="Arial" charset="0"/>
              </a:rPr>
              <a:t>Email notifications</a:t>
            </a:r>
          </a:p>
          <a:p>
            <a:pPr defTabSz="909146">
              <a:lnSpc>
                <a:spcPct val="90000"/>
              </a:lnSpc>
              <a:spcBef>
                <a:spcPct val="0"/>
              </a:spcBef>
            </a:pPr>
            <a:endParaRPr lang="en-US" sz="2394" dirty="0">
              <a:ln w="3175">
                <a:noFill/>
              </a:ln>
              <a:solidFill>
                <a:srgbClr val="009E49"/>
              </a:solidFill>
              <a:latin typeface="Segoe UI Light"/>
              <a:cs typeface="Arial" charset="0"/>
            </a:endParaRPr>
          </a:p>
        </p:txBody>
      </p:sp>
      <p:sp>
        <p:nvSpPr>
          <p:cNvPr id="51" name="Rectangle 50"/>
          <p:cNvSpPr/>
          <p:nvPr/>
        </p:nvSpPr>
        <p:spPr bwMode="auto">
          <a:xfrm>
            <a:off x="8151279" y="3781261"/>
            <a:ext cx="2728869" cy="1569294"/>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861" tIns="181925" rIns="181925" bIns="181925" numCol="1" spcCol="0" rtlCol="0" fromWordArt="0" anchor="t" anchorCtr="0" forceAA="0" compatLnSpc="1">
            <a:prstTxWarp prst="textNoShape">
              <a:avLst/>
            </a:prstTxWarp>
            <a:noAutofit/>
          </a:bodyPr>
          <a:lstStyle/>
          <a:p>
            <a:pPr defTabSz="909146">
              <a:lnSpc>
                <a:spcPct val="90000"/>
              </a:lnSpc>
              <a:spcBef>
                <a:spcPct val="0"/>
              </a:spcBef>
              <a:spcAft>
                <a:spcPts val="996"/>
              </a:spcAft>
            </a:pPr>
            <a:r>
              <a:rPr lang="en-US" sz="1795" dirty="0">
                <a:ln w="3175">
                  <a:noFill/>
                </a:ln>
                <a:solidFill>
                  <a:srgbClr val="797A7D"/>
                </a:solidFill>
                <a:cs typeface="Arial" charset="0"/>
              </a:rPr>
              <a:t>Database consolidation</a:t>
            </a:r>
          </a:p>
          <a:p>
            <a:pPr defTabSz="909146">
              <a:lnSpc>
                <a:spcPct val="90000"/>
              </a:lnSpc>
              <a:spcBef>
                <a:spcPct val="0"/>
              </a:spcBef>
              <a:spcAft>
                <a:spcPts val="996"/>
              </a:spcAft>
            </a:pPr>
            <a:r>
              <a:rPr lang="en-US" sz="1795" dirty="0">
                <a:ln w="3175">
                  <a:noFill/>
                </a:ln>
                <a:solidFill>
                  <a:srgbClr val="797A7D"/>
                </a:solidFill>
                <a:cs typeface="Arial" charset="0"/>
              </a:rPr>
              <a:t>Reporting</a:t>
            </a:r>
          </a:p>
          <a:p>
            <a:pPr defTabSz="909146">
              <a:lnSpc>
                <a:spcPct val="90000"/>
              </a:lnSpc>
              <a:spcBef>
                <a:spcPct val="0"/>
              </a:spcBef>
              <a:spcAft>
                <a:spcPts val="996"/>
              </a:spcAft>
            </a:pPr>
            <a:r>
              <a:rPr lang="en-US" sz="1795" dirty="0" smtClean="0">
                <a:ln w="3175">
                  <a:noFill/>
                </a:ln>
                <a:solidFill>
                  <a:srgbClr val="797A7D"/>
                </a:solidFill>
                <a:cs typeface="Arial" charset="0"/>
              </a:rPr>
              <a:t>Integration with TFS</a:t>
            </a:r>
            <a:endParaRPr lang="en-US" sz="1795" dirty="0">
              <a:ln w="3175">
                <a:noFill/>
              </a:ln>
              <a:solidFill>
                <a:srgbClr val="797A7D"/>
              </a:solidFill>
              <a:cs typeface="Arial" charset="0"/>
            </a:endParaRPr>
          </a:p>
        </p:txBody>
      </p:sp>
      <p:sp>
        <p:nvSpPr>
          <p:cNvPr id="21" name="Rectangle 20"/>
          <p:cNvSpPr/>
          <p:nvPr/>
        </p:nvSpPr>
        <p:spPr bwMode="auto">
          <a:xfrm>
            <a:off x="1221151" y="1955327"/>
            <a:ext cx="2735664" cy="1830686"/>
          </a:xfrm>
          <a:prstGeom prst="rect">
            <a:avLst/>
          </a:prstGeom>
          <a:solidFill>
            <a:srgbClr val="00AC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861" tIns="181925" rIns="181925" bIns="181925" numCol="1" spcCol="0" rtlCol="0" fromWordArt="0" anchor="b" anchorCtr="0" forceAA="0" compatLnSpc="1">
            <a:prstTxWarp prst="textNoShape">
              <a:avLst/>
            </a:prstTxWarp>
            <a:noAutofit/>
          </a:bodyPr>
          <a:lstStyle/>
          <a:p>
            <a:pPr defTabSz="909146">
              <a:lnSpc>
                <a:spcPct val="90000"/>
              </a:lnSpc>
              <a:spcBef>
                <a:spcPct val="0"/>
              </a:spcBef>
            </a:pPr>
            <a:r>
              <a:rPr lang="en-US" sz="2785" dirty="0">
                <a:ln w="3175">
                  <a:noFill/>
                </a:ln>
                <a:gradFill>
                  <a:gsLst>
                    <a:gs pos="43871">
                      <a:srgbClr val="FFFFFF"/>
                    </a:gs>
                    <a:gs pos="83000">
                      <a:srgbClr val="FFFFFF"/>
                    </a:gs>
                  </a:gsLst>
                  <a:lin ang="5400000" scaled="1"/>
                </a:gradFill>
                <a:latin typeface="Segoe UI Light"/>
                <a:cs typeface="Arial" charset="0"/>
              </a:rPr>
              <a:t>Desktop Enhancements</a:t>
            </a:r>
          </a:p>
        </p:txBody>
      </p:sp>
      <p:sp>
        <p:nvSpPr>
          <p:cNvPr id="22" name="Rectangle 21"/>
          <p:cNvSpPr/>
          <p:nvPr/>
        </p:nvSpPr>
        <p:spPr bwMode="auto">
          <a:xfrm>
            <a:off x="4694429" y="1949663"/>
            <a:ext cx="2728869" cy="183086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861" tIns="181925" rIns="181925" bIns="181925" numCol="1" spcCol="0" rtlCol="0" fromWordArt="0" anchor="b" anchorCtr="0" forceAA="0" compatLnSpc="1">
            <a:prstTxWarp prst="textNoShape">
              <a:avLst/>
            </a:prstTxWarp>
            <a:noAutofit/>
          </a:bodyPr>
          <a:lstStyle/>
          <a:p>
            <a:pPr defTabSz="909146">
              <a:lnSpc>
                <a:spcPct val="90000"/>
              </a:lnSpc>
              <a:spcBef>
                <a:spcPct val="0"/>
              </a:spcBef>
            </a:pPr>
            <a:r>
              <a:rPr lang="en-US" sz="2785" dirty="0">
                <a:ln w="3175">
                  <a:noFill/>
                </a:ln>
                <a:gradFill>
                  <a:gsLst>
                    <a:gs pos="43871">
                      <a:srgbClr val="FFFFFF"/>
                    </a:gs>
                    <a:gs pos="83000">
                      <a:srgbClr val="FFFFFF"/>
                    </a:gs>
                  </a:gsLst>
                  <a:lin ang="5400000" scaled="1"/>
                </a:gradFill>
                <a:latin typeface="Segoe UI Light"/>
                <a:cs typeface="Arial" charset="0"/>
              </a:rPr>
              <a:t>Resource </a:t>
            </a:r>
            <a:br>
              <a:rPr lang="en-US" sz="2785" dirty="0">
                <a:ln w="3175">
                  <a:noFill/>
                </a:ln>
                <a:gradFill>
                  <a:gsLst>
                    <a:gs pos="43871">
                      <a:srgbClr val="FFFFFF"/>
                    </a:gs>
                    <a:gs pos="83000">
                      <a:srgbClr val="FFFFFF"/>
                    </a:gs>
                  </a:gsLst>
                  <a:lin ang="5400000" scaled="1"/>
                </a:gradFill>
                <a:latin typeface="Segoe UI Light"/>
                <a:cs typeface="Arial" charset="0"/>
              </a:rPr>
            </a:br>
            <a:r>
              <a:rPr lang="en-US" sz="2785" dirty="0">
                <a:ln w="3175">
                  <a:noFill/>
                </a:ln>
                <a:gradFill>
                  <a:gsLst>
                    <a:gs pos="43871">
                      <a:srgbClr val="FFFFFF"/>
                    </a:gs>
                    <a:gs pos="83000">
                      <a:srgbClr val="FFFFFF"/>
                    </a:gs>
                  </a:gsLst>
                  <a:lin ang="5400000" scaled="1"/>
                </a:gradFill>
                <a:latin typeface="Segoe UI Light"/>
                <a:cs typeface="Arial" charset="0"/>
              </a:rPr>
              <a:t>Management</a:t>
            </a:r>
            <a:endParaRPr lang="en-US" sz="1592" dirty="0">
              <a:ln w="3175">
                <a:noFill/>
              </a:ln>
              <a:gradFill>
                <a:gsLst>
                  <a:gs pos="43871">
                    <a:srgbClr val="FFFFFF"/>
                  </a:gs>
                  <a:gs pos="83000">
                    <a:srgbClr val="FFFFFF"/>
                  </a:gs>
                </a:gsLst>
                <a:lin ang="5400000" scaled="1"/>
              </a:gradFill>
              <a:cs typeface="Arial" charset="0"/>
            </a:endParaRPr>
          </a:p>
        </p:txBody>
      </p:sp>
      <p:sp>
        <p:nvSpPr>
          <p:cNvPr id="24" name="Rectangle 23"/>
          <p:cNvSpPr/>
          <p:nvPr/>
        </p:nvSpPr>
        <p:spPr bwMode="auto">
          <a:xfrm>
            <a:off x="8151279" y="1949662"/>
            <a:ext cx="2728869" cy="1831601"/>
          </a:xfrm>
          <a:prstGeom prst="rect">
            <a:avLst/>
          </a:prstGeom>
          <a:solidFill>
            <a:srgbClr val="00AC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861" tIns="181925" rIns="181925" bIns="181925" numCol="1" spcCol="0" rtlCol="0" fromWordArt="0" anchor="b" anchorCtr="0" forceAA="0" compatLnSpc="1">
            <a:prstTxWarp prst="textNoShape">
              <a:avLst/>
            </a:prstTxWarp>
            <a:noAutofit/>
          </a:bodyPr>
          <a:lstStyle/>
          <a:p>
            <a:pPr defTabSz="909146">
              <a:lnSpc>
                <a:spcPct val="90000"/>
              </a:lnSpc>
              <a:spcBef>
                <a:spcPct val="0"/>
              </a:spcBef>
            </a:pPr>
            <a:r>
              <a:rPr lang="en-US" sz="2785" dirty="0">
                <a:ln w="3175">
                  <a:noFill/>
                </a:ln>
                <a:gradFill>
                  <a:gsLst>
                    <a:gs pos="43871">
                      <a:srgbClr val="FFFFFF"/>
                    </a:gs>
                    <a:gs pos="83000">
                      <a:srgbClr val="FFFFFF"/>
                    </a:gs>
                  </a:gsLst>
                  <a:lin ang="5400000" scaled="1"/>
                </a:gradFill>
                <a:latin typeface="Segoe UI Light"/>
                <a:cs typeface="Arial" charset="0"/>
              </a:rPr>
              <a:t>IT Value</a:t>
            </a:r>
          </a:p>
        </p:txBody>
      </p:sp>
      <p:pic>
        <p:nvPicPr>
          <p:cNvPr id="36"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73024" y="2131331"/>
            <a:ext cx="803310" cy="6756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0"/>
          <p:cNvGrpSpPr>
            <a:grpSpLocks noChangeAspect="1"/>
          </p:cNvGrpSpPr>
          <p:nvPr/>
        </p:nvGrpSpPr>
        <p:grpSpPr bwMode="auto">
          <a:xfrm>
            <a:off x="6488071" y="2105184"/>
            <a:ext cx="754947" cy="689180"/>
            <a:chOff x="2614" y="1044"/>
            <a:chExt cx="2445" cy="2232"/>
          </a:xfrm>
          <a:solidFill>
            <a:schemeClr val="bg1"/>
          </a:solidFill>
        </p:grpSpPr>
        <p:sp>
          <p:nvSpPr>
            <p:cNvPr id="20" name="Freeform 11"/>
            <p:cNvSpPr>
              <a:spLocks/>
            </p:cNvSpPr>
            <p:nvPr/>
          </p:nvSpPr>
          <p:spPr bwMode="auto">
            <a:xfrm>
              <a:off x="3659" y="1385"/>
              <a:ext cx="782" cy="1763"/>
            </a:xfrm>
            <a:custGeom>
              <a:avLst/>
              <a:gdLst>
                <a:gd name="T0" fmla="*/ 110 w 110"/>
                <a:gd name="T1" fmla="*/ 0 h 248"/>
                <a:gd name="T2" fmla="*/ 67 w 110"/>
                <a:gd name="T3" fmla="*/ 0 h 248"/>
                <a:gd name="T4" fmla="*/ 59 w 110"/>
                <a:gd name="T5" fmla="*/ 0 h 248"/>
                <a:gd name="T6" fmla="*/ 51 w 110"/>
                <a:gd name="T7" fmla="*/ 0 h 248"/>
                <a:gd name="T8" fmla="*/ 51 w 110"/>
                <a:gd name="T9" fmla="*/ 116 h 248"/>
                <a:gd name="T10" fmla="*/ 8 w 110"/>
                <a:gd name="T11" fmla="*/ 116 h 248"/>
                <a:gd name="T12" fmla="*/ 0 w 110"/>
                <a:gd name="T13" fmla="*/ 124 h 248"/>
                <a:gd name="T14" fmla="*/ 8 w 110"/>
                <a:gd name="T15" fmla="*/ 132 h 248"/>
                <a:gd name="T16" fmla="*/ 51 w 110"/>
                <a:gd name="T17" fmla="*/ 132 h 248"/>
                <a:gd name="T18" fmla="*/ 51 w 110"/>
                <a:gd name="T19" fmla="*/ 248 h 248"/>
                <a:gd name="T20" fmla="*/ 59 w 110"/>
                <a:gd name="T21" fmla="*/ 248 h 248"/>
                <a:gd name="T22" fmla="*/ 67 w 110"/>
                <a:gd name="T23" fmla="*/ 248 h 248"/>
                <a:gd name="T24" fmla="*/ 110 w 110"/>
                <a:gd name="T25" fmla="*/ 248 h 248"/>
                <a:gd name="T26" fmla="*/ 110 w 110"/>
                <a:gd name="T27" fmla="*/ 232 h 248"/>
                <a:gd name="T28" fmla="*/ 67 w 110"/>
                <a:gd name="T29" fmla="*/ 232 h 248"/>
                <a:gd name="T30" fmla="*/ 67 w 110"/>
                <a:gd name="T31" fmla="*/ 132 h 248"/>
                <a:gd name="T32" fmla="*/ 110 w 110"/>
                <a:gd name="T33" fmla="*/ 132 h 248"/>
                <a:gd name="T34" fmla="*/ 110 w 110"/>
                <a:gd name="T35" fmla="*/ 116 h 248"/>
                <a:gd name="T36" fmla="*/ 67 w 110"/>
                <a:gd name="T37" fmla="*/ 116 h 248"/>
                <a:gd name="T38" fmla="*/ 67 w 110"/>
                <a:gd name="T39" fmla="*/ 16 h 248"/>
                <a:gd name="T40" fmla="*/ 110 w 110"/>
                <a:gd name="T41" fmla="*/ 16 h 248"/>
                <a:gd name="T42" fmla="*/ 110 w 110"/>
                <a:gd name="T4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248">
                  <a:moveTo>
                    <a:pt x="110" y="0"/>
                  </a:moveTo>
                  <a:cubicBezTo>
                    <a:pt x="67" y="0"/>
                    <a:pt x="67" y="0"/>
                    <a:pt x="67" y="0"/>
                  </a:cubicBezTo>
                  <a:cubicBezTo>
                    <a:pt x="59" y="0"/>
                    <a:pt x="59" y="0"/>
                    <a:pt x="59" y="0"/>
                  </a:cubicBezTo>
                  <a:cubicBezTo>
                    <a:pt x="51" y="0"/>
                    <a:pt x="51" y="0"/>
                    <a:pt x="51" y="0"/>
                  </a:cubicBezTo>
                  <a:cubicBezTo>
                    <a:pt x="51" y="116"/>
                    <a:pt x="51" y="116"/>
                    <a:pt x="51" y="116"/>
                  </a:cubicBezTo>
                  <a:cubicBezTo>
                    <a:pt x="8" y="116"/>
                    <a:pt x="8" y="116"/>
                    <a:pt x="8" y="116"/>
                  </a:cubicBezTo>
                  <a:cubicBezTo>
                    <a:pt x="4" y="116"/>
                    <a:pt x="0" y="120"/>
                    <a:pt x="0" y="124"/>
                  </a:cubicBezTo>
                  <a:cubicBezTo>
                    <a:pt x="0" y="128"/>
                    <a:pt x="4" y="132"/>
                    <a:pt x="8" y="132"/>
                  </a:cubicBezTo>
                  <a:cubicBezTo>
                    <a:pt x="51" y="132"/>
                    <a:pt x="51" y="132"/>
                    <a:pt x="51" y="132"/>
                  </a:cubicBezTo>
                  <a:cubicBezTo>
                    <a:pt x="51" y="248"/>
                    <a:pt x="51" y="248"/>
                    <a:pt x="51" y="248"/>
                  </a:cubicBezTo>
                  <a:cubicBezTo>
                    <a:pt x="59" y="248"/>
                    <a:pt x="59" y="248"/>
                    <a:pt x="59" y="248"/>
                  </a:cubicBezTo>
                  <a:cubicBezTo>
                    <a:pt x="67" y="248"/>
                    <a:pt x="67" y="248"/>
                    <a:pt x="67" y="248"/>
                  </a:cubicBezTo>
                  <a:cubicBezTo>
                    <a:pt x="110" y="248"/>
                    <a:pt x="110" y="248"/>
                    <a:pt x="110" y="248"/>
                  </a:cubicBezTo>
                  <a:cubicBezTo>
                    <a:pt x="110" y="232"/>
                    <a:pt x="110" y="232"/>
                    <a:pt x="110" y="232"/>
                  </a:cubicBezTo>
                  <a:cubicBezTo>
                    <a:pt x="67" y="232"/>
                    <a:pt x="67" y="232"/>
                    <a:pt x="67" y="232"/>
                  </a:cubicBezTo>
                  <a:cubicBezTo>
                    <a:pt x="67" y="132"/>
                    <a:pt x="67" y="132"/>
                    <a:pt x="67" y="132"/>
                  </a:cubicBezTo>
                  <a:cubicBezTo>
                    <a:pt x="110" y="132"/>
                    <a:pt x="110" y="132"/>
                    <a:pt x="110" y="132"/>
                  </a:cubicBezTo>
                  <a:cubicBezTo>
                    <a:pt x="110" y="116"/>
                    <a:pt x="110" y="116"/>
                    <a:pt x="110" y="116"/>
                  </a:cubicBezTo>
                  <a:cubicBezTo>
                    <a:pt x="67" y="116"/>
                    <a:pt x="67" y="116"/>
                    <a:pt x="67" y="116"/>
                  </a:cubicBezTo>
                  <a:cubicBezTo>
                    <a:pt x="67" y="16"/>
                    <a:pt x="67" y="16"/>
                    <a:pt x="67" y="16"/>
                  </a:cubicBezTo>
                  <a:cubicBezTo>
                    <a:pt x="110" y="16"/>
                    <a:pt x="110" y="16"/>
                    <a:pt x="110" y="16"/>
                  </a:cubicBez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26" name="Freeform 12"/>
            <p:cNvSpPr>
              <a:spLocks noEditPoints="1"/>
            </p:cNvSpPr>
            <p:nvPr/>
          </p:nvSpPr>
          <p:spPr bwMode="auto">
            <a:xfrm>
              <a:off x="2614" y="1456"/>
              <a:ext cx="1023" cy="1820"/>
            </a:xfrm>
            <a:custGeom>
              <a:avLst/>
              <a:gdLst>
                <a:gd name="T0" fmla="*/ 138 w 144"/>
                <a:gd name="T1" fmla="*/ 53 h 256"/>
                <a:gd name="T2" fmla="*/ 138 w 144"/>
                <a:gd name="T3" fmla="*/ 53 h 256"/>
                <a:gd name="T4" fmla="*/ 108 w 144"/>
                <a:gd name="T5" fmla="*/ 6 h 256"/>
                <a:gd name="T6" fmla="*/ 104 w 144"/>
                <a:gd name="T7" fmla="*/ 3 h 256"/>
                <a:gd name="T8" fmla="*/ 86 w 144"/>
                <a:gd name="T9" fmla="*/ 1 h 256"/>
                <a:gd name="T10" fmla="*/ 86 w 144"/>
                <a:gd name="T11" fmla="*/ 1 h 256"/>
                <a:gd name="T12" fmla="*/ 86 w 144"/>
                <a:gd name="T13" fmla="*/ 1 h 256"/>
                <a:gd name="T14" fmla="*/ 79 w 144"/>
                <a:gd name="T15" fmla="*/ 35 h 256"/>
                <a:gd name="T16" fmla="*/ 78 w 144"/>
                <a:gd name="T17" fmla="*/ 35 h 256"/>
                <a:gd name="T18" fmla="*/ 75 w 144"/>
                <a:gd name="T19" fmla="*/ 12 h 256"/>
                <a:gd name="T20" fmla="*/ 74 w 144"/>
                <a:gd name="T21" fmla="*/ 12 h 256"/>
                <a:gd name="T22" fmla="*/ 70 w 144"/>
                <a:gd name="T23" fmla="*/ 12 h 256"/>
                <a:gd name="T24" fmla="*/ 69 w 144"/>
                <a:gd name="T25" fmla="*/ 12 h 256"/>
                <a:gd name="T26" fmla="*/ 66 w 144"/>
                <a:gd name="T27" fmla="*/ 35 h 256"/>
                <a:gd name="T28" fmla="*/ 66 w 144"/>
                <a:gd name="T29" fmla="*/ 35 h 256"/>
                <a:gd name="T30" fmla="*/ 58 w 144"/>
                <a:gd name="T31" fmla="*/ 1 h 256"/>
                <a:gd name="T32" fmla="*/ 58 w 144"/>
                <a:gd name="T33" fmla="*/ 1 h 256"/>
                <a:gd name="T34" fmla="*/ 58 w 144"/>
                <a:gd name="T35" fmla="*/ 1 h 256"/>
                <a:gd name="T36" fmla="*/ 40 w 144"/>
                <a:gd name="T37" fmla="*/ 3 h 256"/>
                <a:gd name="T38" fmla="*/ 36 w 144"/>
                <a:gd name="T39" fmla="*/ 6 h 256"/>
                <a:gd name="T40" fmla="*/ 7 w 144"/>
                <a:gd name="T41" fmla="*/ 53 h 256"/>
                <a:gd name="T42" fmla="*/ 7 w 144"/>
                <a:gd name="T43" fmla="*/ 53 h 256"/>
                <a:gd name="T44" fmla="*/ 2 w 144"/>
                <a:gd name="T45" fmla="*/ 65 h 256"/>
                <a:gd name="T46" fmla="*/ 19 w 144"/>
                <a:gd name="T47" fmla="*/ 115 h 256"/>
                <a:gd name="T48" fmla="*/ 30 w 144"/>
                <a:gd name="T49" fmla="*/ 120 h 256"/>
                <a:gd name="T50" fmla="*/ 35 w 144"/>
                <a:gd name="T51" fmla="*/ 115 h 256"/>
                <a:gd name="T52" fmla="*/ 35 w 144"/>
                <a:gd name="T53" fmla="*/ 126 h 256"/>
                <a:gd name="T54" fmla="*/ 36 w 144"/>
                <a:gd name="T55" fmla="*/ 126 h 256"/>
                <a:gd name="T56" fmla="*/ 43 w 144"/>
                <a:gd name="T57" fmla="*/ 126 h 256"/>
                <a:gd name="T58" fmla="*/ 47 w 144"/>
                <a:gd name="T59" fmla="*/ 256 h 256"/>
                <a:gd name="T60" fmla="*/ 66 w 144"/>
                <a:gd name="T61" fmla="*/ 256 h 256"/>
                <a:gd name="T62" fmla="*/ 70 w 144"/>
                <a:gd name="T63" fmla="*/ 126 h 256"/>
                <a:gd name="T64" fmla="*/ 74 w 144"/>
                <a:gd name="T65" fmla="*/ 126 h 256"/>
                <a:gd name="T66" fmla="*/ 78 w 144"/>
                <a:gd name="T67" fmla="*/ 256 h 256"/>
                <a:gd name="T68" fmla="*/ 97 w 144"/>
                <a:gd name="T69" fmla="*/ 256 h 256"/>
                <a:gd name="T70" fmla="*/ 101 w 144"/>
                <a:gd name="T71" fmla="*/ 126 h 256"/>
                <a:gd name="T72" fmla="*/ 108 w 144"/>
                <a:gd name="T73" fmla="*/ 126 h 256"/>
                <a:gd name="T74" fmla="*/ 109 w 144"/>
                <a:gd name="T75" fmla="*/ 126 h 256"/>
                <a:gd name="T76" fmla="*/ 109 w 144"/>
                <a:gd name="T77" fmla="*/ 115 h 256"/>
                <a:gd name="T78" fmla="*/ 114 w 144"/>
                <a:gd name="T79" fmla="*/ 120 h 256"/>
                <a:gd name="T80" fmla="*/ 125 w 144"/>
                <a:gd name="T81" fmla="*/ 115 h 256"/>
                <a:gd name="T82" fmla="*/ 143 w 144"/>
                <a:gd name="T83" fmla="*/ 65 h 256"/>
                <a:gd name="T84" fmla="*/ 138 w 144"/>
                <a:gd name="T85" fmla="*/ 53 h 256"/>
                <a:gd name="T86" fmla="*/ 36 w 144"/>
                <a:gd name="T87" fmla="*/ 108 h 256"/>
                <a:gd name="T88" fmla="*/ 20 w 144"/>
                <a:gd name="T89" fmla="*/ 65 h 256"/>
                <a:gd name="T90" fmla="*/ 37 w 144"/>
                <a:gd name="T91" fmla="*/ 38 h 256"/>
                <a:gd name="T92" fmla="*/ 38 w 144"/>
                <a:gd name="T93" fmla="*/ 42 h 256"/>
                <a:gd name="T94" fmla="*/ 36 w 144"/>
                <a:gd name="T95" fmla="*/ 108 h 256"/>
                <a:gd name="T96" fmla="*/ 109 w 144"/>
                <a:gd name="T97" fmla="*/ 108 h 256"/>
                <a:gd name="T98" fmla="*/ 106 w 144"/>
                <a:gd name="T99" fmla="*/ 42 h 256"/>
                <a:gd name="T100" fmla="*/ 107 w 144"/>
                <a:gd name="T101" fmla="*/ 38 h 256"/>
                <a:gd name="T102" fmla="*/ 124 w 144"/>
                <a:gd name="T103" fmla="*/ 65 h 256"/>
                <a:gd name="T104" fmla="*/ 109 w 144"/>
                <a:gd name="T105" fmla="*/ 1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56">
                  <a:moveTo>
                    <a:pt x="138" y="53"/>
                  </a:moveTo>
                  <a:cubicBezTo>
                    <a:pt x="138" y="53"/>
                    <a:pt x="138" y="53"/>
                    <a:pt x="138" y="53"/>
                  </a:cubicBezTo>
                  <a:cubicBezTo>
                    <a:pt x="108" y="6"/>
                    <a:pt x="108" y="6"/>
                    <a:pt x="108" y="6"/>
                  </a:cubicBezTo>
                  <a:cubicBezTo>
                    <a:pt x="108" y="4"/>
                    <a:pt x="106" y="3"/>
                    <a:pt x="104" y="3"/>
                  </a:cubicBezTo>
                  <a:cubicBezTo>
                    <a:pt x="97" y="0"/>
                    <a:pt x="86" y="1"/>
                    <a:pt x="86" y="1"/>
                  </a:cubicBezTo>
                  <a:cubicBezTo>
                    <a:pt x="86" y="1"/>
                    <a:pt x="86" y="1"/>
                    <a:pt x="86" y="1"/>
                  </a:cubicBezTo>
                  <a:cubicBezTo>
                    <a:pt x="86" y="1"/>
                    <a:pt x="86" y="1"/>
                    <a:pt x="86" y="1"/>
                  </a:cubicBezTo>
                  <a:cubicBezTo>
                    <a:pt x="79" y="35"/>
                    <a:pt x="79" y="35"/>
                    <a:pt x="79" y="35"/>
                  </a:cubicBezTo>
                  <a:cubicBezTo>
                    <a:pt x="78" y="35"/>
                    <a:pt x="78" y="35"/>
                    <a:pt x="78" y="35"/>
                  </a:cubicBezTo>
                  <a:cubicBezTo>
                    <a:pt x="75" y="12"/>
                    <a:pt x="75" y="12"/>
                    <a:pt x="75" y="12"/>
                  </a:cubicBezTo>
                  <a:cubicBezTo>
                    <a:pt x="74" y="12"/>
                    <a:pt x="74" y="12"/>
                    <a:pt x="74" y="12"/>
                  </a:cubicBezTo>
                  <a:cubicBezTo>
                    <a:pt x="70" y="12"/>
                    <a:pt x="70" y="12"/>
                    <a:pt x="70" y="12"/>
                  </a:cubicBezTo>
                  <a:cubicBezTo>
                    <a:pt x="69" y="12"/>
                    <a:pt x="69" y="12"/>
                    <a:pt x="69" y="12"/>
                  </a:cubicBezTo>
                  <a:cubicBezTo>
                    <a:pt x="66" y="35"/>
                    <a:pt x="66" y="35"/>
                    <a:pt x="66" y="35"/>
                  </a:cubicBezTo>
                  <a:cubicBezTo>
                    <a:pt x="66" y="35"/>
                    <a:pt x="66" y="35"/>
                    <a:pt x="66" y="35"/>
                  </a:cubicBezTo>
                  <a:cubicBezTo>
                    <a:pt x="58" y="1"/>
                    <a:pt x="58" y="1"/>
                    <a:pt x="58" y="1"/>
                  </a:cubicBezTo>
                  <a:cubicBezTo>
                    <a:pt x="58" y="1"/>
                    <a:pt x="58" y="1"/>
                    <a:pt x="58" y="1"/>
                  </a:cubicBezTo>
                  <a:cubicBezTo>
                    <a:pt x="58" y="1"/>
                    <a:pt x="58" y="1"/>
                    <a:pt x="58" y="1"/>
                  </a:cubicBezTo>
                  <a:cubicBezTo>
                    <a:pt x="58" y="1"/>
                    <a:pt x="47" y="0"/>
                    <a:pt x="40" y="3"/>
                  </a:cubicBezTo>
                  <a:cubicBezTo>
                    <a:pt x="38" y="3"/>
                    <a:pt x="37" y="4"/>
                    <a:pt x="36" y="6"/>
                  </a:cubicBezTo>
                  <a:cubicBezTo>
                    <a:pt x="7" y="53"/>
                    <a:pt x="7" y="53"/>
                    <a:pt x="7" y="53"/>
                  </a:cubicBezTo>
                  <a:cubicBezTo>
                    <a:pt x="7" y="53"/>
                    <a:pt x="7" y="53"/>
                    <a:pt x="7" y="53"/>
                  </a:cubicBezTo>
                  <a:cubicBezTo>
                    <a:pt x="7" y="53"/>
                    <a:pt x="0" y="61"/>
                    <a:pt x="2" y="65"/>
                  </a:cubicBezTo>
                  <a:cubicBezTo>
                    <a:pt x="19" y="115"/>
                    <a:pt x="19" y="115"/>
                    <a:pt x="19" y="115"/>
                  </a:cubicBezTo>
                  <a:cubicBezTo>
                    <a:pt x="21" y="119"/>
                    <a:pt x="26" y="121"/>
                    <a:pt x="30" y="120"/>
                  </a:cubicBezTo>
                  <a:cubicBezTo>
                    <a:pt x="33" y="119"/>
                    <a:pt x="34" y="117"/>
                    <a:pt x="35" y="115"/>
                  </a:cubicBezTo>
                  <a:cubicBezTo>
                    <a:pt x="35" y="126"/>
                    <a:pt x="35" y="126"/>
                    <a:pt x="35" y="126"/>
                  </a:cubicBezTo>
                  <a:cubicBezTo>
                    <a:pt x="36" y="126"/>
                    <a:pt x="36" y="126"/>
                    <a:pt x="36" y="126"/>
                  </a:cubicBezTo>
                  <a:cubicBezTo>
                    <a:pt x="43" y="126"/>
                    <a:pt x="43" y="126"/>
                    <a:pt x="43" y="126"/>
                  </a:cubicBezTo>
                  <a:cubicBezTo>
                    <a:pt x="47" y="256"/>
                    <a:pt x="47" y="256"/>
                    <a:pt x="47" y="256"/>
                  </a:cubicBezTo>
                  <a:cubicBezTo>
                    <a:pt x="66" y="256"/>
                    <a:pt x="66" y="256"/>
                    <a:pt x="66" y="256"/>
                  </a:cubicBezTo>
                  <a:cubicBezTo>
                    <a:pt x="70" y="126"/>
                    <a:pt x="70" y="126"/>
                    <a:pt x="70" y="126"/>
                  </a:cubicBezTo>
                  <a:cubicBezTo>
                    <a:pt x="74" y="126"/>
                    <a:pt x="74" y="126"/>
                    <a:pt x="74" y="126"/>
                  </a:cubicBezTo>
                  <a:cubicBezTo>
                    <a:pt x="78" y="256"/>
                    <a:pt x="78" y="256"/>
                    <a:pt x="78" y="256"/>
                  </a:cubicBezTo>
                  <a:cubicBezTo>
                    <a:pt x="97" y="256"/>
                    <a:pt x="97" y="256"/>
                    <a:pt x="97" y="256"/>
                  </a:cubicBezTo>
                  <a:cubicBezTo>
                    <a:pt x="101" y="126"/>
                    <a:pt x="101" y="126"/>
                    <a:pt x="101" y="126"/>
                  </a:cubicBezTo>
                  <a:cubicBezTo>
                    <a:pt x="108" y="126"/>
                    <a:pt x="108" y="126"/>
                    <a:pt x="108" y="126"/>
                  </a:cubicBezTo>
                  <a:cubicBezTo>
                    <a:pt x="109" y="126"/>
                    <a:pt x="109" y="126"/>
                    <a:pt x="109" y="126"/>
                  </a:cubicBezTo>
                  <a:cubicBezTo>
                    <a:pt x="109" y="115"/>
                    <a:pt x="109" y="115"/>
                    <a:pt x="109" y="115"/>
                  </a:cubicBezTo>
                  <a:cubicBezTo>
                    <a:pt x="110" y="117"/>
                    <a:pt x="112" y="119"/>
                    <a:pt x="114" y="120"/>
                  </a:cubicBezTo>
                  <a:cubicBezTo>
                    <a:pt x="119" y="121"/>
                    <a:pt x="124" y="119"/>
                    <a:pt x="125" y="115"/>
                  </a:cubicBezTo>
                  <a:cubicBezTo>
                    <a:pt x="143" y="65"/>
                    <a:pt x="143" y="65"/>
                    <a:pt x="143" y="65"/>
                  </a:cubicBezTo>
                  <a:cubicBezTo>
                    <a:pt x="144" y="61"/>
                    <a:pt x="138" y="53"/>
                    <a:pt x="138" y="53"/>
                  </a:cubicBezTo>
                  <a:close/>
                  <a:moveTo>
                    <a:pt x="36" y="108"/>
                  </a:moveTo>
                  <a:cubicBezTo>
                    <a:pt x="20" y="65"/>
                    <a:pt x="20" y="65"/>
                    <a:pt x="20" y="65"/>
                  </a:cubicBezTo>
                  <a:cubicBezTo>
                    <a:pt x="37" y="38"/>
                    <a:pt x="37" y="38"/>
                    <a:pt x="37" y="38"/>
                  </a:cubicBezTo>
                  <a:cubicBezTo>
                    <a:pt x="38" y="40"/>
                    <a:pt x="38" y="42"/>
                    <a:pt x="38" y="42"/>
                  </a:cubicBezTo>
                  <a:lnTo>
                    <a:pt x="36" y="108"/>
                  </a:lnTo>
                  <a:close/>
                  <a:moveTo>
                    <a:pt x="109" y="108"/>
                  </a:moveTo>
                  <a:cubicBezTo>
                    <a:pt x="106" y="42"/>
                    <a:pt x="106" y="42"/>
                    <a:pt x="106" y="42"/>
                  </a:cubicBezTo>
                  <a:cubicBezTo>
                    <a:pt x="106" y="42"/>
                    <a:pt x="107" y="40"/>
                    <a:pt x="107" y="38"/>
                  </a:cubicBezTo>
                  <a:cubicBezTo>
                    <a:pt x="124" y="65"/>
                    <a:pt x="124" y="65"/>
                    <a:pt x="124" y="65"/>
                  </a:cubicBezTo>
                  <a:lnTo>
                    <a:pt x="109"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27" name="Freeform 13"/>
            <p:cNvSpPr>
              <a:spLocks/>
            </p:cNvSpPr>
            <p:nvPr/>
          </p:nvSpPr>
          <p:spPr bwMode="auto">
            <a:xfrm>
              <a:off x="3005" y="1044"/>
              <a:ext cx="249" cy="348"/>
            </a:xfrm>
            <a:custGeom>
              <a:avLst/>
              <a:gdLst>
                <a:gd name="T0" fmla="*/ 17 w 35"/>
                <a:gd name="T1" fmla="*/ 0 h 49"/>
                <a:gd name="T2" fmla="*/ 0 w 35"/>
                <a:gd name="T3" fmla="*/ 15 h 49"/>
                <a:gd name="T4" fmla="*/ 17 w 35"/>
                <a:gd name="T5" fmla="*/ 49 h 49"/>
                <a:gd name="T6" fmla="*/ 35 w 35"/>
                <a:gd name="T7" fmla="*/ 15 h 49"/>
                <a:gd name="T8" fmla="*/ 17 w 35"/>
                <a:gd name="T9" fmla="*/ 0 h 49"/>
              </a:gdLst>
              <a:ahLst/>
              <a:cxnLst>
                <a:cxn ang="0">
                  <a:pos x="T0" y="T1"/>
                </a:cxn>
                <a:cxn ang="0">
                  <a:pos x="T2" y="T3"/>
                </a:cxn>
                <a:cxn ang="0">
                  <a:pos x="T4" y="T5"/>
                </a:cxn>
                <a:cxn ang="0">
                  <a:pos x="T6" y="T7"/>
                </a:cxn>
                <a:cxn ang="0">
                  <a:pos x="T8" y="T9"/>
                </a:cxn>
              </a:cxnLst>
              <a:rect l="0" t="0" r="r" b="b"/>
              <a:pathLst>
                <a:path w="35" h="49">
                  <a:moveTo>
                    <a:pt x="17" y="0"/>
                  </a:moveTo>
                  <a:cubicBezTo>
                    <a:pt x="17" y="0"/>
                    <a:pt x="0" y="0"/>
                    <a:pt x="0" y="15"/>
                  </a:cubicBezTo>
                  <a:cubicBezTo>
                    <a:pt x="0" y="25"/>
                    <a:pt x="5" y="49"/>
                    <a:pt x="17" y="49"/>
                  </a:cubicBezTo>
                  <a:cubicBezTo>
                    <a:pt x="30" y="49"/>
                    <a:pt x="35" y="25"/>
                    <a:pt x="35" y="15"/>
                  </a:cubicBezTo>
                  <a:cubicBezTo>
                    <a:pt x="35"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30" name="Freeform 14"/>
            <p:cNvSpPr>
              <a:spLocks/>
            </p:cNvSpPr>
            <p:nvPr/>
          </p:nvSpPr>
          <p:spPr bwMode="auto">
            <a:xfrm>
              <a:off x="4696" y="1044"/>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20"/>
                    <a:pt x="4" y="38"/>
                    <a:pt x="14" y="38"/>
                  </a:cubicBezTo>
                  <a:cubicBezTo>
                    <a:pt x="23" y="38"/>
                    <a:pt x="27" y="20"/>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32" name="Freeform 15"/>
            <p:cNvSpPr>
              <a:spLocks/>
            </p:cNvSpPr>
            <p:nvPr/>
          </p:nvSpPr>
          <p:spPr bwMode="auto">
            <a:xfrm>
              <a:off x="4526" y="1357"/>
              <a:ext cx="533" cy="305"/>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10 h 43"/>
                <a:gd name="T14" fmla="*/ 0 w 75"/>
                <a:gd name="T15" fmla="*/ 43 h 43"/>
                <a:gd name="T16" fmla="*/ 75 w 75"/>
                <a:gd name="T17" fmla="*/ 43 h 43"/>
                <a:gd name="T18" fmla="*/ 72 w 75"/>
                <a:gd name="T19" fmla="*/ 10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10"/>
                  </a:cubicBezTo>
                  <a:cubicBezTo>
                    <a:pt x="1" y="12"/>
                    <a:pt x="1" y="26"/>
                    <a:pt x="0" y="43"/>
                  </a:cubicBezTo>
                  <a:cubicBezTo>
                    <a:pt x="75" y="43"/>
                    <a:pt x="75" y="43"/>
                    <a:pt x="75" y="43"/>
                  </a:cubicBezTo>
                  <a:cubicBezTo>
                    <a:pt x="75" y="26"/>
                    <a:pt x="74" y="12"/>
                    <a:pt x="72" y="10"/>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34" name="Freeform 16"/>
            <p:cNvSpPr>
              <a:spLocks/>
            </p:cNvSpPr>
            <p:nvPr/>
          </p:nvSpPr>
          <p:spPr bwMode="auto">
            <a:xfrm>
              <a:off x="4696" y="1854"/>
              <a:ext cx="192" cy="263"/>
            </a:xfrm>
            <a:custGeom>
              <a:avLst/>
              <a:gdLst>
                <a:gd name="T0" fmla="*/ 14 w 27"/>
                <a:gd name="T1" fmla="*/ 0 h 37"/>
                <a:gd name="T2" fmla="*/ 0 w 27"/>
                <a:gd name="T3" fmla="*/ 11 h 37"/>
                <a:gd name="T4" fmla="*/ 14 w 27"/>
                <a:gd name="T5" fmla="*/ 37 h 37"/>
                <a:gd name="T6" fmla="*/ 27 w 27"/>
                <a:gd name="T7" fmla="*/ 11 h 37"/>
                <a:gd name="T8" fmla="*/ 14 w 27"/>
                <a:gd name="T9" fmla="*/ 0 h 37"/>
              </a:gdLst>
              <a:ahLst/>
              <a:cxnLst>
                <a:cxn ang="0">
                  <a:pos x="T0" y="T1"/>
                </a:cxn>
                <a:cxn ang="0">
                  <a:pos x="T2" y="T3"/>
                </a:cxn>
                <a:cxn ang="0">
                  <a:pos x="T4" y="T5"/>
                </a:cxn>
                <a:cxn ang="0">
                  <a:pos x="T6" y="T7"/>
                </a:cxn>
                <a:cxn ang="0">
                  <a:pos x="T8" y="T9"/>
                </a:cxn>
              </a:cxnLst>
              <a:rect l="0" t="0" r="r" b="b"/>
              <a:pathLst>
                <a:path w="27" h="37">
                  <a:moveTo>
                    <a:pt x="14" y="0"/>
                  </a:moveTo>
                  <a:cubicBezTo>
                    <a:pt x="14" y="0"/>
                    <a:pt x="0" y="0"/>
                    <a:pt x="0" y="11"/>
                  </a:cubicBezTo>
                  <a:cubicBezTo>
                    <a:pt x="0" y="19"/>
                    <a:pt x="4" y="37"/>
                    <a:pt x="14" y="37"/>
                  </a:cubicBezTo>
                  <a:cubicBezTo>
                    <a:pt x="23" y="37"/>
                    <a:pt x="27" y="19"/>
                    <a:pt x="27" y="11"/>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35" name="Freeform 17"/>
            <p:cNvSpPr>
              <a:spLocks/>
            </p:cNvSpPr>
            <p:nvPr/>
          </p:nvSpPr>
          <p:spPr bwMode="auto">
            <a:xfrm>
              <a:off x="4526" y="2167"/>
              <a:ext cx="533" cy="299"/>
            </a:xfrm>
            <a:custGeom>
              <a:avLst/>
              <a:gdLst>
                <a:gd name="T0" fmla="*/ 46 w 75"/>
                <a:gd name="T1" fmla="*/ 0 h 42"/>
                <a:gd name="T2" fmla="*/ 46 w 75"/>
                <a:gd name="T3" fmla="*/ 13 h 42"/>
                <a:gd name="T4" fmla="*/ 45 w 75"/>
                <a:gd name="T5" fmla="*/ 13 h 42"/>
                <a:gd name="T6" fmla="*/ 31 w 75"/>
                <a:gd name="T7" fmla="*/ 13 h 42"/>
                <a:gd name="T8" fmla="*/ 30 w 75"/>
                <a:gd name="T9" fmla="*/ 13 h 42"/>
                <a:gd name="T10" fmla="*/ 30 w 75"/>
                <a:gd name="T11" fmla="*/ 0 h 42"/>
                <a:gd name="T12" fmla="*/ 3 w 75"/>
                <a:gd name="T13" fmla="*/ 9 h 42"/>
                <a:gd name="T14" fmla="*/ 0 w 75"/>
                <a:gd name="T15" fmla="*/ 42 h 42"/>
                <a:gd name="T16" fmla="*/ 75 w 75"/>
                <a:gd name="T17" fmla="*/ 42 h 42"/>
                <a:gd name="T18" fmla="*/ 72 w 75"/>
                <a:gd name="T19" fmla="*/ 9 h 42"/>
                <a:gd name="T20" fmla="*/ 46 w 7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2">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2"/>
                  </a:cubicBezTo>
                  <a:cubicBezTo>
                    <a:pt x="75" y="42"/>
                    <a:pt x="75" y="42"/>
                    <a:pt x="75" y="42"/>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37" name="Freeform 18"/>
            <p:cNvSpPr>
              <a:spLocks/>
            </p:cNvSpPr>
            <p:nvPr/>
          </p:nvSpPr>
          <p:spPr bwMode="auto">
            <a:xfrm>
              <a:off x="4696" y="2658"/>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19"/>
                    <a:pt x="4" y="38"/>
                    <a:pt x="14" y="38"/>
                  </a:cubicBezTo>
                  <a:cubicBezTo>
                    <a:pt x="23" y="38"/>
                    <a:pt x="27" y="19"/>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sp>
          <p:nvSpPr>
            <p:cNvPr id="38" name="Freeform 19"/>
            <p:cNvSpPr>
              <a:spLocks/>
            </p:cNvSpPr>
            <p:nvPr/>
          </p:nvSpPr>
          <p:spPr bwMode="auto">
            <a:xfrm>
              <a:off x="4526" y="2970"/>
              <a:ext cx="533" cy="306"/>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9 h 43"/>
                <a:gd name="T14" fmla="*/ 0 w 75"/>
                <a:gd name="T15" fmla="*/ 43 h 43"/>
                <a:gd name="T16" fmla="*/ 75 w 75"/>
                <a:gd name="T17" fmla="*/ 43 h 43"/>
                <a:gd name="T18" fmla="*/ 72 w 75"/>
                <a:gd name="T19" fmla="*/ 9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3"/>
                  </a:cubicBezTo>
                  <a:cubicBezTo>
                    <a:pt x="75" y="43"/>
                    <a:pt x="75" y="43"/>
                    <a:pt x="75" y="43"/>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963" tIns="45482" rIns="90963" bIns="45482" numCol="1" anchor="t" anchorCtr="0" compatLnSpc="1">
              <a:prstTxWarp prst="textNoShape">
                <a:avLst/>
              </a:prstTxWarp>
            </a:bodyPr>
            <a:lstStyle/>
            <a:p>
              <a:pPr defTabSz="910437"/>
              <a:endParaRPr lang="en-US" sz="1890" dirty="0">
                <a:solidFill>
                  <a:srgbClr val="282828"/>
                </a:solidFill>
              </a:endParaRPr>
            </a:p>
          </p:txBody>
        </p:sp>
      </p:grpSp>
      <p:sp>
        <p:nvSpPr>
          <p:cNvPr id="33" name="TextBox 32"/>
          <p:cNvSpPr txBox="1"/>
          <p:nvPr/>
        </p:nvSpPr>
        <p:spPr>
          <a:xfrm>
            <a:off x="10350645" y="6094789"/>
            <a:ext cx="1515049" cy="596766"/>
          </a:xfrm>
          <a:prstGeom prst="rect">
            <a:avLst/>
          </a:prstGeom>
          <a:noFill/>
        </p:spPr>
        <p:txBody>
          <a:bodyPr lIns="0" tIns="0" rIns="0" bIns="0" anchor="ctr">
            <a:spAutoFit/>
          </a:bodyPr>
          <a:lstStyle/>
          <a:p>
            <a:pPr algn="ctr" defTabSz="908161">
              <a:defRPr/>
            </a:pPr>
            <a:r>
              <a:rPr lang="en-US" sz="3878" spc="-69" dirty="0">
                <a:solidFill>
                  <a:srgbClr val="009E49"/>
                </a:solidFill>
                <a:latin typeface="Segoe Pro" pitchFamily="34" charset="0"/>
              </a:rPr>
              <a:t>Project</a:t>
            </a:r>
          </a:p>
        </p:txBody>
      </p:sp>
      <p:pic>
        <p:nvPicPr>
          <p:cNvPr id="4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889955" y="2114684"/>
            <a:ext cx="902384" cy="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2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3" y="17914"/>
            <a:ext cx="12128309" cy="6822173"/>
          </a:xfrm>
          <a:prstGeom prst="rect">
            <a:avLst/>
          </a:prstGeom>
        </p:spPr>
      </p:pic>
      <p:sp>
        <p:nvSpPr>
          <p:cNvPr id="12" name="Rectangle 11"/>
          <p:cNvSpPr/>
          <p:nvPr/>
        </p:nvSpPr>
        <p:spPr bwMode="auto">
          <a:xfrm rot="10800000" flipH="1" flipV="1">
            <a:off x="46848" y="9233"/>
            <a:ext cx="12098304" cy="6830855"/>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0681" tIns="45341" rIns="90681" bIns="45341" numCol="1" rtlCol="0" anchor="ctr" anchorCtr="0" compatLnSpc="1">
            <a:prstTxWarp prst="textNoShape">
              <a:avLst/>
            </a:prstTxWarp>
          </a:bodyPr>
          <a:lstStyle/>
          <a:p>
            <a:pPr algn="ctr" defTabSz="906377" fontAlgn="base">
              <a:spcBef>
                <a:spcPct val="0"/>
              </a:spcBef>
              <a:spcAft>
                <a:spcPct val="0"/>
              </a:spcAft>
            </a:pPr>
            <a:endParaRPr lang="en-US" sz="2278" b="1" dirty="0">
              <a:solidFill>
                <a:srgbClr val="FF0000"/>
              </a:solidFill>
            </a:endParaRPr>
          </a:p>
        </p:txBody>
      </p:sp>
      <p:sp>
        <p:nvSpPr>
          <p:cNvPr id="14" name="Rectangle 13"/>
          <p:cNvSpPr/>
          <p:nvPr/>
        </p:nvSpPr>
        <p:spPr bwMode="auto">
          <a:xfrm>
            <a:off x="46851" y="3026100"/>
            <a:ext cx="4947750" cy="2672625"/>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6842" tIns="45368" rIns="45368" bIns="45368" numCol="1" spcCol="0" rtlCol="0" fromWordArt="0" anchor="ctr" anchorCtr="0" forceAA="0" compatLnSpc="1">
            <a:prstTxWarp prst="textNoShape">
              <a:avLst/>
            </a:prstTxWarp>
            <a:noAutofit/>
          </a:bodyPr>
          <a:lstStyle/>
          <a:p>
            <a:pPr defTabSz="906959" fontAlgn="base">
              <a:spcBef>
                <a:spcPct val="0"/>
              </a:spcBef>
              <a:spcAft>
                <a:spcPct val="0"/>
              </a:spcAft>
              <a:defRPr/>
            </a:pPr>
            <a:r>
              <a:rPr lang="en-US" sz="5952" kern="0" dirty="0">
                <a:gradFill>
                  <a:gsLst>
                    <a:gs pos="0">
                      <a:srgbClr val="FFFFFF"/>
                    </a:gs>
                    <a:gs pos="100000">
                      <a:srgbClr val="FFFFFF"/>
                    </a:gs>
                  </a:gsLst>
                  <a:lin ang="5400000" scaled="0"/>
                </a:gradFill>
                <a:latin typeface="Segoe UI Light"/>
                <a:ea typeface="Segoe UI" pitchFamily="34" charset="0"/>
                <a:cs typeface="Segoe UI" pitchFamily="34" charset="0"/>
              </a:rPr>
              <a:t>Desktop Enhancements</a:t>
            </a:r>
          </a:p>
        </p:txBody>
      </p:sp>
      <p:sp>
        <p:nvSpPr>
          <p:cNvPr id="7" name="TextBox 6"/>
          <p:cNvSpPr txBox="1"/>
          <p:nvPr/>
        </p:nvSpPr>
        <p:spPr>
          <a:xfrm>
            <a:off x="10525478" y="6088130"/>
            <a:ext cx="1511300" cy="595419"/>
          </a:xfrm>
          <a:prstGeom prst="rect">
            <a:avLst/>
          </a:prstGeom>
          <a:noFill/>
        </p:spPr>
        <p:txBody>
          <a:bodyPr lIns="0" tIns="0" rIns="0" bIns="0" anchor="ctr">
            <a:spAutoFit/>
          </a:bodyPr>
          <a:lstStyle/>
          <a:p>
            <a:pPr algn="ctr" defTabSz="905889">
              <a:defRPr/>
            </a:pPr>
            <a:r>
              <a:rPr lang="en-US" sz="3869" spc="-69" dirty="0">
                <a:solidFill>
                  <a:srgbClr val="009E49"/>
                </a:solidFill>
                <a:latin typeface="Segoe Pro" pitchFamily="34" charset="0"/>
              </a:rPr>
              <a:t>Project</a:t>
            </a: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72429" y="3291805"/>
            <a:ext cx="900150" cy="68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75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8219" y="44800"/>
            <a:ext cx="3016495" cy="2736767"/>
          </a:xfrm>
        </p:spPr>
        <p:txBody>
          <a:bodyPr/>
          <a:lstStyle/>
          <a:p>
            <a:r>
              <a:rPr lang="en-US" dirty="0" smtClean="0"/>
              <a:t>Desktop </a:t>
            </a:r>
            <a:r>
              <a:rPr lang="en-US" sz="3600" dirty="0" smtClean="0"/>
              <a:t>Enhancements</a:t>
            </a:r>
            <a:endParaRPr lang="en-US" dirty="0"/>
          </a:p>
        </p:txBody>
      </p:sp>
      <p:sp>
        <p:nvSpPr>
          <p:cNvPr id="4" name="Text Placeholder 3"/>
          <p:cNvSpPr>
            <a:spLocks noGrp="1"/>
          </p:cNvSpPr>
          <p:nvPr>
            <p:ph type="body" sz="quarter" idx="10"/>
          </p:nvPr>
        </p:nvSpPr>
        <p:spPr>
          <a:xfrm>
            <a:off x="238912" y="3056046"/>
            <a:ext cx="2946745" cy="1791087"/>
          </a:xfrm>
        </p:spPr>
        <p:txBody>
          <a:bodyPr/>
          <a:lstStyle/>
          <a:p>
            <a:r>
              <a:rPr lang="en-US" sz="1787" dirty="0"/>
              <a:t>Multiple Timelines</a:t>
            </a:r>
          </a:p>
        </p:txBody>
      </p:sp>
      <p:grpSp>
        <p:nvGrpSpPr>
          <p:cNvPr id="20" name="Group 19"/>
          <p:cNvGrpSpPr/>
          <p:nvPr/>
        </p:nvGrpSpPr>
        <p:grpSpPr>
          <a:xfrm>
            <a:off x="4320878" y="1251838"/>
            <a:ext cx="7096895" cy="5201064"/>
            <a:chOff x="3338513" y="901815"/>
            <a:chExt cx="7134165" cy="5228378"/>
          </a:xfrm>
        </p:grpSpPr>
        <p:grpSp>
          <p:nvGrpSpPr>
            <p:cNvPr id="16" name="Group 15"/>
            <p:cNvGrpSpPr/>
            <p:nvPr/>
          </p:nvGrpSpPr>
          <p:grpSpPr>
            <a:xfrm>
              <a:off x="3338513" y="901815"/>
              <a:ext cx="7134165" cy="5228378"/>
              <a:chOff x="4830823" y="1401022"/>
              <a:chExt cx="7134165" cy="5228378"/>
            </a:xfrm>
          </p:grpSpPr>
          <p:grpSp>
            <p:nvGrpSpPr>
              <p:cNvPr id="5" name="Group 4"/>
              <p:cNvGrpSpPr/>
              <p:nvPr/>
            </p:nvGrpSpPr>
            <p:grpSpPr>
              <a:xfrm>
                <a:off x="4830823" y="1401022"/>
                <a:ext cx="7134165" cy="5228378"/>
                <a:chOff x="5027673" y="2119624"/>
                <a:chExt cx="7134165" cy="5228378"/>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97" t="238" r="587" b="477"/>
                <a:stretch/>
              </p:blipFill>
              <p:spPr>
                <a:xfrm>
                  <a:off x="5027673" y="2119624"/>
                  <a:ext cx="7134165" cy="5228378"/>
                </a:xfrm>
                <a:prstGeom prst="rect">
                  <a:avLst/>
                </a:prstGeom>
                <a:ln>
                  <a:noFill/>
                </a:ln>
                <a:effectLst>
                  <a:outerShdw blurRad="88900" dir="5400000" algn="tl" rotWithShape="0">
                    <a:srgbClr val="333333">
                      <a:alpha val="50000"/>
                    </a:srgbClr>
                  </a:outerShdw>
                </a:effectLst>
              </p:spPr>
            </p:pic>
            <p:sp>
              <p:nvSpPr>
                <p:cNvPr id="13" name="TextBox 12"/>
                <p:cNvSpPr txBox="1"/>
                <p:nvPr/>
              </p:nvSpPr>
              <p:spPr>
                <a:xfrm>
                  <a:off x="10502982" y="2299225"/>
                  <a:ext cx="878305" cy="107643"/>
                </a:xfrm>
                <a:prstGeom prst="rect">
                  <a:avLst/>
                </a:prstGeom>
                <a:solidFill>
                  <a:srgbClr val="F1F1F1"/>
                </a:solidFill>
              </p:spPr>
              <p:txBody>
                <a:bodyPr wrap="square" lIns="0" tIns="0" rIns="0" bIns="0" rtlCol="0">
                  <a:spAutoFit/>
                </a:bodyPr>
                <a:lstStyle/>
                <a:p>
                  <a:pPr defTabSz="910437"/>
                  <a:r>
                    <a:rPr lang="en-US" sz="696" spc="-69" dirty="0">
                      <a:gradFill>
                        <a:gsLst>
                          <a:gs pos="2917">
                            <a:srgbClr val="797A7D"/>
                          </a:gs>
                          <a:gs pos="95000">
                            <a:srgbClr val="797A7D"/>
                          </a:gs>
                        </a:gsLst>
                        <a:lin ang="5400000" scaled="0"/>
                      </a:gradFill>
                    </a:rPr>
                    <a:t>                                   Kat Larsson</a:t>
                  </a:r>
                </a:p>
              </p:txBody>
            </p:sp>
          </p:gr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83783" y="1561202"/>
                <a:ext cx="146563" cy="146563"/>
              </a:xfrm>
              <a:prstGeom prst="rect">
                <a:avLst/>
              </a:prstGeom>
            </p:spPr>
          </p:pic>
        </p:grpSp>
        <p:sp>
          <p:nvSpPr>
            <p:cNvPr id="18" name="TextBox 17"/>
            <p:cNvSpPr txBox="1"/>
            <p:nvPr/>
          </p:nvSpPr>
          <p:spPr>
            <a:xfrm>
              <a:off x="6317489" y="901815"/>
              <a:ext cx="2608053" cy="138582"/>
            </a:xfrm>
            <a:prstGeom prst="rect">
              <a:avLst/>
            </a:prstGeom>
            <a:solidFill>
              <a:srgbClr val="F1F1F1"/>
            </a:solidFill>
          </p:spPr>
          <p:txBody>
            <a:bodyPr wrap="none" lIns="0" tIns="0" rIns="0" bIns="0" rtlCol="0">
              <a:spAutoFit/>
            </a:bodyPr>
            <a:lstStyle/>
            <a:p>
              <a:pPr defTabSz="910437"/>
              <a:r>
                <a:rPr lang="en-US" sz="896" spc="-69" dirty="0">
                  <a:solidFill>
                    <a:srgbClr val="797A7D">
                      <a:lumMod val="75000"/>
                    </a:srgbClr>
                  </a:solidFill>
                  <a:latin typeface="Calibri" panose="020F0502020204030204" pitchFamily="34" charset="0"/>
                </a:rPr>
                <a:t>Contoso Design – New Ad Campaign – Project Professional                     </a:t>
              </a:r>
            </a:p>
          </p:txBody>
        </p:sp>
      </p:grpSp>
      <p:grpSp>
        <p:nvGrpSpPr>
          <p:cNvPr id="9" name="Group 8"/>
          <p:cNvGrpSpPr/>
          <p:nvPr/>
        </p:nvGrpSpPr>
        <p:grpSpPr>
          <a:xfrm>
            <a:off x="7413105" y="485714"/>
            <a:ext cx="4004666" cy="2586032"/>
            <a:chOff x="6423437" y="155730"/>
            <a:chExt cx="4025696" cy="2599612"/>
          </a:xfrm>
        </p:grpSpPr>
        <p:cxnSp>
          <p:nvCxnSpPr>
            <p:cNvPr id="15" name="Straight Connector 14"/>
            <p:cNvCxnSpPr/>
            <p:nvPr/>
          </p:nvCxnSpPr>
          <p:spPr>
            <a:xfrm>
              <a:off x="8656369" y="498394"/>
              <a:ext cx="1870" cy="2256948"/>
            </a:xfrm>
            <a:prstGeom prst="line">
              <a:avLst/>
            </a:prstGeom>
            <a:grpFill/>
            <a:ln w="38100" cap="flat" cmpd="sng" algn="ctr">
              <a:solidFill>
                <a:schemeClr val="accent4"/>
              </a:solidFill>
              <a:prstDash val="solid"/>
              <a:tailEnd type="oval"/>
            </a:ln>
            <a:effectLst/>
          </p:spPr>
        </p:cxnSp>
        <p:sp>
          <p:nvSpPr>
            <p:cNvPr id="14" name="TextBox 4"/>
            <p:cNvSpPr txBox="1"/>
            <p:nvPr/>
          </p:nvSpPr>
          <p:spPr>
            <a:xfrm>
              <a:off x="6423437" y="155730"/>
              <a:ext cx="4025696" cy="685329"/>
            </a:xfrm>
            <a:prstGeom prst="rect">
              <a:avLst/>
            </a:prstGeom>
            <a:solidFill>
              <a:schemeClr val="accent4"/>
            </a:solidFill>
            <a:ln w="3175">
              <a:noFill/>
              <a:prstDash val="solid"/>
              <a:miter lim="800000"/>
            </a:ln>
            <a:effectLst/>
          </p:spPr>
          <p:txBody>
            <a:bodyPr wrap="square" lIns="181475" tIns="90738" rIns="90721"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88" dirty="0"/>
                <a:t>View </a:t>
              </a:r>
              <a:r>
                <a:rPr lang="en-US" sz="1588" b="1" dirty="0"/>
                <a:t>multiple timeline bars, </a:t>
              </a:r>
              <a:r>
                <a:rPr lang="en-US" sz="1588" dirty="0"/>
                <a:t>each representing a set range in a single view </a:t>
              </a:r>
            </a:p>
          </p:txBody>
        </p:sp>
      </p:grpSp>
    </p:spTree>
    <p:extLst>
      <p:ext uri="{BB962C8B-B14F-4D97-AF65-F5344CB8AC3E}">
        <p14:creationId xmlns:p14="http://schemas.microsoft.com/office/powerpoint/2010/main" val="16920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8219" y="3056046"/>
            <a:ext cx="2946745" cy="1791087"/>
          </a:xfrm>
        </p:spPr>
        <p:txBody>
          <a:bodyPr/>
          <a:lstStyle/>
          <a:p>
            <a:r>
              <a:rPr lang="en-US" sz="1787" dirty="0"/>
              <a:t>App Write Back</a:t>
            </a:r>
          </a:p>
        </p:txBody>
      </p:sp>
      <p:grpSp>
        <p:nvGrpSpPr>
          <p:cNvPr id="21" name="Group 20"/>
          <p:cNvGrpSpPr/>
          <p:nvPr/>
        </p:nvGrpSpPr>
        <p:grpSpPr>
          <a:xfrm>
            <a:off x="3819020" y="1373166"/>
            <a:ext cx="7932990" cy="4674295"/>
            <a:chOff x="3338513" y="901815"/>
            <a:chExt cx="8428116" cy="5159393"/>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 t="625" r="681" b="625"/>
            <a:stretch/>
          </p:blipFill>
          <p:spPr>
            <a:xfrm>
              <a:off x="3338513" y="901815"/>
              <a:ext cx="8428116" cy="5159393"/>
            </a:xfrm>
            <a:prstGeom prst="rect">
              <a:avLst/>
            </a:prstGeom>
            <a:effectLst>
              <a:outerShdw blurRad="88900" dir="5400000" algn="ctr" rotWithShape="0">
                <a:srgbClr val="000000">
                  <a:alpha val="50000"/>
                </a:srgb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61983" y="1037787"/>
              <a:ext cx="146563" cy="146563"/>
            </a:xfrm>
            <a:prstGeom prst="rect">
              <a:avLst/>
            </a:prstGeom>
          </p:spPr>
        </p:pic>
        <p:sp>
          <p:nvSpPr>
            <p:cNvPr id="11" name="TextBox 10"/>
            <p:cNvSpPr txBox="1"/>
            <p:nvPr/>
          </p:nvSpPr>
          <p:spPr>
            <a:xfrm>
              <a:off x="10174710" y="1076611"/>
              <a:ext cx="780673" cy="118194"/>
            </a:xfrm>
            <a:prstGeom prst="rect">
              <a:avLst/>
            </a:prstGeom>
            <a:solidFill>
              <a:srgbClr val="F1F1F1"/>
            </a:solidFill>
          </p:spPr>
          <p:txBody>
            <a:bodyPr wrap="square" lIns="0" tIns="0" rIns="0" bIns="0" rtlCol="0">
              <a:spAutoFit/>
            </a:bodyPr>
            <a:lstStyle/>
            <a:p>
              <a:pPr algn="r" defTabSz="910437"/>
              <a:r>
                <a:rPr lang="en-US" sz="696" spc="-69" dirty="0">
                  <a:gradFill>
                    <a:gsLst>
                      <a:gs pos="2917">
                        <a:srgbClr val="797A7D"/>
                      </a:gs>
                      <a:gs pos="95000">
                        <a:srgbClr val="797A7D"/>
                      </a:gs>
                    </a:gsLst>
                    <a:lin ang="5400000" scaled="0"/>
                  </a:gradFill>
                </a:rPr>
                <a:t>   Kat Larsson</a:t>
              </a:r>
            </a:p>
          </p:txBody>
        </p:sp>
        <p:sp>
          <p:nvSpPr>
            <p:cNvPr id="9" name="Rectangle 8"/>
            <p:cNvSpPr/>
            <p:nvPr/>
          </p:nvSpPr>
          <p:spPr>
            <a:xfrm>
              <a:off x="9774786" y="2063008"/>
              <a:ext cx="366058" cy="364467"/>
            </a:xfrm>
            <a:custGeom>
              <a:avLst/>
              <a:gdLst>
                <a:gd name="connsiteX0" fmla="*/ 0 w 328732"/>
                <a:gd name="connsiteY0" fmla="*/ 0 h 366437"/>
                <a:gd name="connsiteX1" fmla="*/ 328732 w 328732"/>
                <a:gd name="connsiteY1" fmla="*/ 0 h 366437"/>
                <a:gd name="connsiteX2" fmla="*/ 328732 w 328732"/>
                <a:gd name="connsiteY2" fmla="*/ 366437 h 366437"/>
                <a:gd name="connsiteX3" fmla="*/ 0 w 328732"/>
                <a:gd name="connsiteY3" fmla="*/ 366437 h 366437"/>
                <a:gd name="connsiteX4" fmla="*/ 0 w 328732"/>
                <a:gd name="connsiteY4" fmla="*/ 0 h 366437"/>
                <a:gd name="connsiteX0" fmla="*/ 0 w 364358"/>
                <a:gd name="connsiteY0" fmla="*/ 0 h 366437"/>
                <a:gd name="connsiteX1" fmla="*/ 364358 w 364358"/>
                <a:gd name="connsiteY1" fmla="*/ 0 h 366437"/>
                <a:gd name="connsiteX2" fmla="*/ 364358 w 364358"/>
                <a:gd name="connsiteY2" fmla="*/ 366437 h 366437"/>
                <a:gd name="connsiteX3" fmla="*/ 35626 w 364358"/>
                <a:gd name="connsiteY3" fmla="*/ 366437 h 366437"/>
                <a:gd name="connsiteX4" fmla="*/ 0 w 364358"/>
                <a:gd name="connsiteY4" fmla="*/ 0 h 366437"/>
                <a:gd name="connsiteX0" fmla="*/ 0 w 364358"/>
                <a:gd name="connsiteY0" fmla="*/ 0 h 366437"/>
                <a:gd name="connsiteX1" fmla="*/ 364358 w 364358"/>
                <a:gd name="connsiteY1" fmla="*/ 0 h 366437"/>
                <a:gd name="connsiteX2" fmla="*/ 364358 w 364358"/>
                <a:gd name="connsiteY2" fmla="*/ 366437 h 366437"/>
                <a:gd name="connsiteX3" fmla="*/ 0 w 364358"/>
                <a:gd name="connsiteY3" fmla="*/ 354562 h 366437"/>
                <a:gd name="connsiteX4" fmla="*/ 0 w 364358"/>
                <a:gd name="connsiteY4" fmla="*/ 0 h 366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58" h="366437">
                  <a:moveTo>
                    <a:pt x="0" y="0"/>
                  </a:moveTo>
                  <a:lnTo>
                    <a:pt x="364358" y="0"/>
                  </a:lnTo>
                  <a:lnTo>
                    <a:pt x="364358" y="366437"/>
                  </a:lnTo>
                  <a:lnTo>
                    <a:pt x="0" y="354562"/>
                  </a:lnTo>
                  <a:lnTo>
                    <a:pt x="0" y="0"/>
                  </a:lnTo>
                  <a:close/>
                </a:path>
              </a:pathLst>
            </a:custGeom>
            <a:solidFill>
              <a:srgbClr val="E747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0437"/>
              <a:r>
                <a:rPr lang="en-US" sz="2488" b="1" dirty="0">
                  <a:solidFill>
                    <a:srgbClr val="505050">
                      <a:lumMod val="85000"/>
                      <a:lumOff val="15000"/>
                    </a:srgbClr>
                  </a:solidFill>
                  <a:latin typeface="Calibri Light" panose="020F0302020204030204" pitchFamily="34" charset="0"/>
                  <a:cs typeface="Segoe UI" panose="020B0502040204020203" pitchFamily="34" charset="0"/>
                </a:rPr>
                <a:t>C</a:t>
              </a:r>
            </a:p>
          </p:txBody>
        </p:sp>
        <p:sp>
          <p:nvSpPr>
            <p:cNvPr id="4" name="TextBox 3"/>
            <p:cNvSpPr txBox="1"/>
            <p:nvPr/>
          </p:nvSpPr>
          <p:spPr>
            <a:xfrm>
              <a:off x="10174710" y="2076889"/>
              <a:ext cx="434892" cy="371708"/>
            </a:xfrm>
            <a:prstGeom prst="rect">
              <a:avLst/>
            </a:prstGeom>
            <a:solidFill>
              <a:srgbClr val="FFFFFF"/>
            </a:solidFill>
          </p:spPr>
          <p:txBody>
            <a:bodyPr wrap="none" lIns="0" tIns="0" rIns="0" bIns="0" rtlCol="0">
              <a:spAutoFit/>
            </a:bodyPr>
            <a:lstStyle/>
            <a:p>
              <a:pPr defTabSz="910437"/>
              <a:r>
                <a:rPr lang="en-US" sz="1094" spc="-69" dirty="0">
                  <a:gradFill>
                    <a:gsLst>
                      <a:gs pos="2917">
                        <a:srgbClr val="797A7D"/>
                      </a:gs>
                      <a:gs pos="95000">
                        <a:srgbClr val="797A7D"/>
                      </a:gs>
                    </a:gsLst>
                    <a:lin ang="5400000" scaled="0"/>
                  </a:gradFill>
                </a:rPr>
                <a:t>Contoso</a:t>
              </a:r>
            </a:p>
            <a:p>
              <a:pPr defTabSz="910437"/>
              <a:r>
                <a:rPr lang="en-US" sz="1094" spc="-69" dirty="0">
                  <a:gradFill>
                    <a:gsLst>
                      <a:gs pos="2917">
                        <a:srgbClr val="797A7D"/>
                      </a:gs>
                      <a:gs pos="95000">
                        <a:srgbClr val="797A7D"/>
                      </a:gs>
                    </a:gsLst>
                    <a:lin ang="5400000" scaled="0"/>
                  </a:gradFill>
                </a:rPr>
                <a:t>Corp</a:t>
              </a:r>
            </a:p>
          </p:txBody>
        </p:sp>
        <p:sp>
          <p:nvSpPr>
            <p:cNvPr id="15" name="TextBox 14"/>
            <p:cNvSpPr txBox="1"/>
            <p:nvPr/>
          </p:nvSpPr>
          <p:spPr>
            <a:xfrm>
              <a:off x="7014692" y="912448"/>
              <a:ext cx="2756355" cy="152165"/>
            </a:xfrm>
            <a:prstGeom prst="rect">
              <a:avLst/>
            </a:prstGeom>
            <a:solidFill>
              <a:srgbClr val="F1F1F1"/>
            </a:solidFill>
          </p:spPr>
          <p:txBody>
            <a:bodyPr wrap="none" lIns="0" tIns="0" rIns="0" bIns="0" rtlCol="0">
              <a:spAutoFit/>
            </a:bodyPr>
            <a:lstStyle/>
            <a:p>
              <a:pPr defTabSz="910437"/>
              <a:r>
                <a:rPr lang="en-US" sz="896" spc="-69" dirty="0">
                  <a:solidFill>
                    <a:srgbClr val="797A7D">
                      <a:lumMod val="75000"/>
                    </a:srgbClr>
                  </a:solidFill>
                  <a:latin typeface="Calibri" panose="020F0502020204030204" pitchFamily="34" charset="0"/>
                </a:rPr>
                <a:t>Contoso Design – New Ad Campaign – Project Professional                     </a:t>
              </a:r>
            </a:p>
          </p:txBody>
        </p:sp>
      </p:grpSp>
      <p:sp>
        <p:nvSpPr>
          <p:cNvPr id="16" name="TextBox 15"/>
          <p:cNvSpPr txBox="1"/>
          <p:nvPr/>
        </p:nvSpPr>
        <p:spPr>
          <a:xfrm>
            <a:off x="9770676" y="1842721"/>
            <a:ext cx="752194" cy="183768"/>
          </a:xfrm>
          <a:prstGeom prst="rect">
            <a:avLst/>
          </a:prstGeom>
          <a:solidFill>
            <a:srgbClr val="F1F1F1"/>
          </a:solidFill>
        </p:spPr>
        <p:txBody>
          <a:bodyPr wrap="none" lIns="0" tIns="0" rIns="0" bIns="0" rtlCol="0">
            <a:spAutoFit/>
          </a:bodyPr>
          <a:lstStyle/>
          <a:p>
            <a:pPr defTabSz="910437"/>
            <a:r>
              <a:rPr lang="en-US" sz="1194" spc="-69" dirty="0">
                <a:solidFill>
                  <a:srgbClr val="009E49"/>
                </a:solidFill>
                <a:latin typeface="Segoe UI Light"/>
              </a:rPr>
              <a:t>Plan Analyzer</a:t>
            </a:r>
          </a:p>
        </p:txBody>
      </p:sp>
      <p:sp>
        <p:nvSpPr>
          <p:cNvPr id="18" name="Text Placeholder 1"/>
          <p:cNvSpPr>
            <a:spLocks noGrp="1"/>
          </p:cNvSpPr>
          <p:nvPr>
            <p:ph type="body" idx="1"/>
          </p:nvPr>
        </p:nvSpPr>
        <p:spPr>
          <a:xfrm>
            <a:off x="218219" y="44800"/>
            <a:ext cx="3016495" cy="2736767"/>
          </a:xfrm>
        </p:spPr>
        <p:txBody>
          <a:bodyPr/>
          <a:lstStyle/>
          <a:p>
            <a:r>
              <a:rPr lang="en-US" sz="3600" dirty="0" smtClean="0"/>
              <a:t>Desktop Enhancements</a:t>
            </a:r>
            <a:endParaRPr lang="en-US" sz="3600" dirty="0"/>
          </a:p>
        </p:txBody>
      </p:sp>
      <p:grpSp>
        <p:nvGrpSpPr>
          <p:cNvPr id="23" name="Group 22"/>
          <p:cNvGrpSpPr/>
          <p:nvPr/>
        </p:nvGrpSpPr>
        <p:grpSpPr>
          <a:xfrm>
            <a:off x="8613598" y="140783"/>
            <a:ext cx="3138410" cy="2620601"/>
            <a:chOff x="8611737" y="123515"/>
            <a:chExt cx="3154892" cy="2634363"/>
          </a:xfrm>
        </p:grpSpPr>
        <p:cxnSp>
          <p:nvCxnSpPr>
            <p:cNvPr id="19" name="Straight Connector 18"/>
            <p:cNvCxnSpPr/>
            <p:nvPr/>
          </p:nvCxnSpPr>
          <p:spPr>
            <a:xfrm>
              <a:off x="10625049" y="500930"/>
              <a:ext cx="1870" cy="2256948"/>
            </a:xfrm>
            <a:prstGeom prst="line">
              <a:avLst/>
            </a:prstGeom>
            <a:grpFill/>
            <a:ln w="38100" cap="flat" cmpd="sng" algn="ctr">
              <a:solidFill>
                <a:schemeClr val="accent4"/>
              </a:solidFill>
              <a:prstDash val="solid"/>
              <a:tailEnd type="oval"/>
            </a:ln>
            <a:effectLst/>
          </p:spPr>
        </p:cxnSp>
        <p:sp>
          <p:nvSpPr>
            <p:cNvPr id="22" name="TextBox 4"/>
            <p:cNvSpPr txBox="1"/>
            <p:nvPr/>
          </p:nvSpPr>
          <p:spPr>
            <a:xfrm>
              <a:off x="8611737" y="123515"/>
              <a:ext cx="3154892" cy="685329"/>
            </a:xfrm>
            <a:prstGeom prst="rect">
              <a:avLst/>
            </a:prstGeom>
            <a:solidFill>
              <a:schemeClr val="accent4"/>
            </a:solidFill>
            <a:ln w="3175">
              <a:noFill/>
              <a:prstDash val="solid"/>
              <a:miter lim="800000"/>
            </a:ln>
            <a:effectLst/>
          </p:spPr>
          <p:txBody>
            <a:bodyPr wrap="square" lIns="181475" tIns="90738" rIns="90721"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88" dirty="0"/>
                <a:t>Apps for Project Desktop client can </a:t>
              </a:r>
              <a:r>
                <a:rPr lang="en-US" sz="1588" b="1" dirty="0"/>
                <a:t>write back </a:t>
              </a:r>
              <a:r>
                <a:rPr lang="en-US" sz="1588" dirty="0"/>
                <a:t>to the Plan</a:t>
              </a:r>
            </a:p>
          </p:txBody>
        </p:sp>
      </p:grpSp>
    </p:spTree>
    <p:extLst>
      <p:ext uri="{BB962C8B-B14F-4D97-AF65-F5344CB8AC3E}">
        <p14:creationId xmlns:p14="http://schemas.microsoft.com/office/powerpoint/2010/main" val="17412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6" y="11042"/>
            <a:ext cx="12147870" cy="6829007"/>
          </a:xfrm>
          <a:prstGeom prst="rect">
            <a:avLst/>
          </a:prstGeom>
        </p:spPr>
      </p:pic>
      <p:sp>
        <p:nvSpPr>
          <p:cNvPr id="12" name="Rectangle 11"/>
          <p:cNvSpPr/>
          <p:nvPr/>
        </p:nvSpPr>
        <p:spPr bwMode="auto">
          <a:xfrm rot="10800000" flipH="1" flipV="1">
            <a:off x="8742" y="1694"/>
            <a:ext cx="12113426" cy="6833814"/>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0681" tIns="45341" rIns="90681" bIns="45341" numCol="1" rtlCol="0" anchor="ctr" anchorCtr="0" compatLnSpc="1">
            <a:prstTxWarp prst="textNoShape">
              <a:avLst/>
            </a:prstTxWarp>
          </a:bodyPr>
          <a:lstStyle/>
          <a:p>
            <a:pPr algn="ctr" defTabSz="906377" fontAlgn="base">
              <a:spcBef>
                <a:spcPct val="0"/>
              </a:spcBef>
              <a:spcAft>
                <a:spcPct val="0"/>
              </a:spcAft>
            </a:pPr>
            <a:endParaRPr lang="en-US" sz="2278" dirty="0">
              <a:gradFill>
                <a:gsLst>
                  <a:gs pos="0">
                    <a:srgbClr val="FFFFFF"/>
                  </a:gs>
                  <a:gs pos="100000">
                    <a:srgbClr val="FFFFFF"/>
                  </a:gs>
                </a:gsLst>
                <a:lin ang="5400000" scaled="0"/>
              </a:gradFill>
            </a:endParaRPr>
          </a:p>
        </p:txBody>
      </p:sp>
      <p:sp>
        <p:nvSpPr>
          <p:cNvPr id="14" name="Rectangle 13"/>
          <p:cNvSpPr/>
          <p:nvPr/>
        </p:nvSpPr>
        <p:spPr bwMode="auto">
          <a:xfrm>
            <a:off x="31727" y="3026100"/>
            <a:ext cx="4947750" cy="2672625"/>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6842" tIns="45368" rIns="45368" bIns="45368" numCol="1" spcCol="0" rtlCol="0" fromWordArt="0" anchor="ctr" anchorCtr="0" forceAA="0" compatLnSpc="1">
            <a:prstTxWarp prst="textNoShape">
              <a:avLst/>
            </a:prstTxWarp>
            <a:noAutofit/>
          </a:bodyPr>
          <a:lstStyle/>
          <a:p>
            <a:pPr defTabSz="906959" fontAlgn="base">
              <a:spcBef>
                <a:spcPct val="0"/>
              </a:spcBef>
              <a:spcAft>
                <a:spcPct val="0"/>
              </a:spcAft>
              <a:defRPr/>
            </a:pPr>
            <a:r>
              <a:rPr lang="en-US" sz="5952" kern="0" dirty="0">
                <a:gradFill>
                  <a:gsLst>
                    <a:gs pos="0">
                      <a:srgbClr val="FFFFFF"/>
                    </a:gs>
                    <a:gs pos="100000">
                      <a:srgbClr val="FFFFFF"/>
                    </a:gs>
                  </a:gsLst>
                  <a:lin ang="5400000" scaled="0"/>
                </a:gradFill>
                <a:latin typeface="Segoe UI Light"/>
                <a:ea typeface="Segoe UI" pitchFamily="34" charset="0"/>
                <a:cs typeface="Segoe UI" pitchFamily="34" charset="0"/>
              </a:rPr>
              <a:t>Resource Management</a:t>
            </a:r>
          </a:p>
        </p:txBody>
      </p:sp>
      <p:sp>
        <p:nvSpPr>
          <p:cNvPr id="9" name="Rectangle 8"/>
          <p:cNvSpPr/>
          <p:nvPr/>
        </p:nvSpPr>
        <p:spPr bwMode="auto">
          <a:xfrm rot="10800000" flipH="1" flipV="1">
            <a:off x="8682013" y="4634287"/>
            <a:ext cx="3463138" cy="2204549"/>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0681" tIns="45341" rIns="90681" bIns="45341" numCol="1" rtlCol="0" anchor="ctr" anchorCtr="0" compatLnSpc="1">
            <a:prstTxWarp prst="textNoShape">
              <a:avLst/>
            </a:prstTxWarp>
          </a:bodyPr>
          <a:lstStyle/>
          <a:p>
            <a:pPr algn="ctr" defTabSz="906377" fontAlgn="base">
              <a:spcBef>
                <a:spcPct val="0"/>
              </a:spcBef>
              <a:spcAft>
                <a:spcPct val="0"/>
              </a:spcAft>
            </a:pPr>
            <a:endParaRPr lang="en-US" sz="2278" dirty="0">
              <a:gradFill>
                <a:gsLst>
                  <a:gs pos="0">
                    <a:srgbClr val="FFFFFF"/>
                  </a:gs>
                  <a:gs pos="100000">
                    <a:srgbClr val="FFFFFF"/>
                  </a:gs>
                </a:gsLst>
                <a:lin ang="5400000" scaled="0"/>
              </a:gradFill>
            </a:endParaRPr>
          </a:p>
        </p:txBody>
      </p:sp>
      <p:sp>
        <p:nvSpPr>
          <p:cNvPr id="7" name="TextBox 6"/>
          <p:cNvSpPr txBox="1"/>
          <p:nvPr/>
        </p:nvSpPr>
        <p:spPr>
          <a:xfrm>
            <a:off x="10525478" y="6088130"/>
            <a:ext cx="1511300" cy="595419"/>
          </a:xfrm>
          <a:prstGeom prst="rect">
            <a:avLst/>
          </a:prstGeom>
          <a:noFill/>
        </p:spPr>
        <p:txBody>
          <a:bodyPr lIns="0" tIns="0" rIns="0" bIns="0" anchor="ctr">
            <a:spAutoFit/>
          </a:bodyPr>
          <a:lstStyle/>
          <a:p>
            <a:pPr algn="ctr" defTabSz="905889">
              <a:defRPr/>
            </a:pPr>
            <a:r>
              <a:rPr lang="en-US" sz="3869" spc="-69" dirty="0">
                <a:solidFill>
                  <a:srgbClr val="009E49"/>
                </a:solidFill>
                <a:latin typeface="Segoe Pro" pitchFamily="34" charset="0"/>
              </a:rPr>
              <a:t>Project</a:t>
            </a:r>
          </a:p>
        </p:txBody>
      </p:sp>
      <p:grpSp>
        <p:nvGrpSpPr>
          <p:cNvPr id="11" name="Group 10"/>
          <p:cNvGrpSpPr>
            <a:grpSpLocks noChangeAspect="1"/>
          </p:cNvGrpSpPr>
          <p:nvPr/>
        </p:nvGrpSpPr>
        <p:grpSpPr bwMode="auto">
          <a:xfrm>
            <a:off x="3900637" y="3290402"/>
            <a:ext cx="753079" cy="687474"/>
            <a:chOff x="2614" y="1044"/>
            <a:chExt cx="2445" cy="2232"/>
          </a:xfrm>
          <a:solidFill>
            <a:schemeClr val="bg1"/>
          </a:solidFill>
        </p:grpSpPr>
        <p:sp>
          <p:nvSpPr>
            <p:cNvPr id="13" name="Freeform 11"/>
            <p:cNvSpPr>
              <a:spLocks/>
            </p:cNvSpPr>
            <p:nvPr/>
          </p:nvSpPr>
          <p:spPr bwMode="auto">
            <a:xfrm>
              <a:off x="3659" y="1385"/>
              <a:ext cx="782" cy="1763"/>
            </a:xfrm>
            <a:custGeom>
              <a:avLst/>
              <a:gdLst>
                <a:gd name="T0" fmla="*/ 110 w 110"/>
                <a:gd name="T1" fmla="*/ 0 h 248"/>
                <a:gd name="T2" fmla="*/ 67 w 110"/>
                <a:gd name="T3" fmla="*/ 0 h 248"/>
                <a:gd name="T4" fmla="*/ 59 w 110"/>
                <a:gd name="T5" fmla="*/ 0 h 248"/>
                <a:gd name="T6" fmla="*/ 51 w 110"/>
                <a:gd name="T7" fmla="*/ 0 h 248"/>
                <a:gd name="T8" fmla="*/ 51 w 110"/>
                <a:gd name="T9" fmla="*/ 116 h 248"/>
                <a:gd name="T10" fmla="*/ 8 w 110"/>
                <a:gd name="T11" fmla="*/ 116 h 248"/>
                <a:gd name="T12" fmla="*/ 0 w 110"/>
                <a:gd name="T13" fmla="*/ 124 h 248"/>
                <a:gd name="T14" fmla="*/ 8 w 110"/>
                <a:gd name="T15" fmla="*/ 132 h 248"/>
                <a:gd name="T16" fmla="*/ 51 w 110"/>
                <a:gd name="T17" fmla="*/ 132 h 248"/>
                <a:gd name="T18" fmla="*/ 51 w 110"/>
                <a:gd name="T19" fmla="*/ 248 h 248"/>
                <a:gd name="T20" fmla="*/ 59 w 110"/>
                <a:gd name="T21" fmla="*/ 248 h 248"/>
                <a:gd name="T22" fmla="*/ 67 w 110"/>
                <a:gd name="T23" fmla="*/ 248 h 248"/>
                <a:gd name="T24" fmla="*/ 110 w 110"/>
                <a:gd name="T25" fmla="*/ 248 h 248"/>
                <a:gd name="T26" fmla="*/ 110 w 110"/>
                <a:gd name="T27" fmla="*/ 232 h 248"/>
                <a:gd name="T28" fmla="*/ 67 w 110"/>
                <a:gd name="T29" fmla="*/ 232 h 248"/>
                <a:gd name="T30" fmla="*/ 67 w 110"/>
                <a:gd name="T31" fmla="*/ 132 h 248"/>
                <a:gd name="T32" fmla="*/ 110 w 110"/>
                <a:gd name="T33" fmla="*/ 132 h 248"/>
                <a:gd name="T34" fmla="*/ 110 w 110"/>
                <a:gd name="T35" fmla="*/ 116 h 248"/>
                <a:gd name="T36" fmla="*/ 67 w 110"/>
                <a:gd name="T37" fmla="*/ 116 h 248"/>
                <a:gd name="T38" fmla="*/ 67 w 110"/>
                <a:gd name="T39" fmla="*/ 16 h 248"/>
                <a:gd name="T40" fmla="*/ 110 w 110"/>
                <a:gd name="T41" fmla="*/ 16 h 248"/>
                <a:gd name="T42" fmla="*/ 110 w 110"/>
                <a:gd name="T4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248">
                  <a:moveTo>
                    <a:pt x="110" y="0"/>
                  </a:moveTo>
                  <a:cubicBezTo>
                    <a:pt x="67" y="0"/>
                    <a:pt x="67" y="0"/>
                    <a:pt x="67" y="0"/>
                  </a:cubicBezTo>
                  <a:cubicBezTo>
                    <a:pt x="59" y="0"/>
                    <a:pt x="59" y="0"/>
                    <a:pt x="59" y="0"/>
                  </a:cubicBezTo>
                  <a:cubicBezTo>
                    <a:pt x="51" y="0"/>
                    <a:pt x="51" y="0"/>
                    <a:pt x="51" y="0"/>
                  </a:cubicBezTo>
                  <a:cubicBezTo>
                    <a:pt x="51" y="116"/>
                    <a:pt x="51" y="116"/>
                    <a:pt x="51" y="116"/>
                  </a:cubicBezTo>
                  <a:cubicBezTo>
                    <a:pt x="8" y="116"/>
                    <a:pt x="8" y="116"/>
                    <a:pt x="8" y="116"/>
                  </a:cubicBezTo>
                  <a:cubicBezTo>
                    <a:pt x="4" y="116"/>
                    <a:pt x="0" y="120"/>
                    <a:pt x="0" y="124"/>
                  </a:cubicBezTo>
                  <a:cubicBezTo>
                    <a:pt x="0" y="128"/>
                    <a:pt x="4" y="132"/>
                    <a:pt x="8" y="132"/>
                  </a:cubicBezTo>
                  <a:cubicBezTo>
                    <a:pt x="51" y="132"/>
                    <a:pt x="51" y="132"/>
                    <a:pt x="51" y="132"/>
                  </a:cubicBezTo>
                  <a:cubicBezTo>
                    <a:pt x="51" y="248"/>
                    <a:pt x="51" y="248"/>
                    <a:pt x="51" y="248"/>
                  </a:cubicBezTo>
                  <a:cubicBezTo>
                    <a:pt x="59" y="248"/>
                    <a:pt x="59" y="248"/>
                    <a:pt x="59" y="248"/>
                  </a:cubicBezTo>
                  <a:cubicBezTo>
                    <a:pt x="67" y="248"/>
                    <a:pt x="67" y="248"/>
                    <a:pt x="67" y="248"/>
                  </a:cubicBezTo>
                  <a:cubicBezTo>
                    <a:pt x="110" y="248"/>
                    <a:pt x="110" y="248"/>
                    <a:pt x="110" y="248"/>
                  </a:cubicBezTo>
                  <a:cubicBezTo>
                    <a:pt x="110" y="232"/>
                    <a:pt x="110" y="232"/>
                    <a:pt x="110" y="232"/>
                  </a:cubicBezTo>
                  <a:cubicBezTo>
                    <a:pt x="67" y="232"/>
                    <a:pt x="67" y="232"/>
                    <a:pt x="67" y="232"/>
                  </a:cubicBezTo>
                  <a:cubicBezTo>
                    <a:pt x="67" y="132"/>
                    <a:pt x="67" y="132"/>
                    <a:pt x="67" y="132"/>
                  </a:cubicBezTo>
                  <a:cubicBezTo>
                    <a:pt x="110" y="132"/>
                    <a:pt x="110" y="132"/>
                    <a:pt x="110" y="132"/>
                  </a:cubicBezTo>
                  <a:cubicBezTo>
                    <a:pt x="110" y="116"/>
                    <a:pt x="110" y="116"/>
                    <a:pt x="110" y="116"/>
                  </a:cubicBezTo>
                  <a:cubicBezTo>
                    <a:pt x="67" y="116"/>
                    <a:pt x="67" y="116"/>
                    <a:pt x="67" y="116"/>
                  </a:cubicBezTo>
                  <a:cubicBezTo>
                    <a:pt x="67" y="16"/>
                    <a:pt x="67" y="16"/>
                    <a:pt x="67" y="16"/>
                  </a:cubicBezTo>
                  <a:cubicBezTo>
                    <a:pt x="110" y="16"/>
                    <a:pt x="110" y="16"/>
                    <a:pt x="110" y="16"/>
                  </a:cubicBez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15" name="Freeform 12"/>
            <p:cNvSpPr>
              <a:spLocks noEditPoints="1"/>
            </p:cNvSpPr>
            <p:nvPr/>
          </p:nvSpPr>
          <p:spPr bwMode="auto">
            <a:xfrm>
              <a:off x="2614" y="1456"/>
              <a:ext cx="1023" cy="1820"/>
            </a:xfrm>
            <a:custGeom>
              <a:avLst/>
              <a:gdLst>
                <a:gd name="T0" fmla="*/ 138 w 144"/>
                <a:gd name="T1" fmla="*/ 53 h 256"/>
                <a:gd name="T2" fmla="*/ 138 w 144"/>
                <a:gd name="T3" fmla="*/ 53 h 256"/>
                <a:gd name="T4" fmla="*/ 108 w 144"/>
                <a:gd name="T5" fmla="*/ 6 h 256"/>
                <a:gd name="T6" fmla="*/ 104 w 144"/>
                <a:gd name="T7" fmla="*/ 3 h 256"/>
                <a:gd name="T8" fmla="*/ 86 w 144"/>
                <a:gd name="T9" fmla="*/ 1 h 256"/>
                <a:gd name="T10" fmla="*/ 86 w 144"/>
                <a:gd name="T11" fmla="*/ 1 h 256"/>
                <a:gd name="T12" fmla="*/ 86 w 144"/>
                <a:gd name="T13" fmla="*/ 1 h 256"/>
                <a:gd name="T14" fmla="*/ 79 w 144"/>
                <a:gd name="T15" fmla="*/ 35 h 256"/>
                <a:gd name="T16" fmla="*/ 78 w 144"/>
                <a:gd name="T17" fmla="*/ 35 h 256"/>
                <a:gd name="T18" fmla="*/ 75 w 144"/>
                <a:gd name="T19" fmla="*/ 12 h 256"/>
                <a:gd name="T20" fmla="*/ 74 w 144"/>
                <a:gd name="T21" fmla="*/ 12 h 256"/>
                <a:gd name="T22" fmla="*/ 70 w 144"/>
                <a:gd name="T23" fmla="*/ 12 h 256"/>
                <a:gd name="T24" fmla="*/ 69 w 144"/>
                <a:gd name="T25" fmla="*/ 12 h 256"/>
                <a:gd name="T26" fmla="*/ 66 w 144"/>
                <a:gd name="T27" fmla="*/ 35 h 256"/>
                <a:gd name="T28" fmla="*/ 66 w 144"/>
                <a:gd name="T29" fmla="*/ 35 h 256"/>
                <a:gd name="T30" fmla="*/ 58 w 144"/>
                <a:gd name="T31" fmla="*/ 1 h 256"/>
                <a:gd name="T32" fmla="*/ 58 w 144"/>
                <a:gd name="T33" fmla="*/ 1 h 256"/>
                <a:gd name="T34" fmla="*/ 58 w 144"/>
                <a:gd name="T35" fmla="*/ 1 h 256"/>
                <a:gd name="T36" fmla="*/ 40 w 144"/>
                <a:gd name="T37" fmla="*/ 3 h 256"/>
                <a:gd name="T38" fmla="*/ 36 w 144"/>
                <a:gd name="T39" fmla="*/ 6 h 256"/>
                <a:gd name="T40" fmla="*/ 7 w 144"/>
                <a:gd name="T41" fmla="*/ 53 h 256"/>
                <a:gd name="T42" fmla="*/ 7 w 144"/>
                <a:gd name="T43" fmla="*/ 53 h 256"/>
                <a:gd name="T44" fmla="*/ 2 w 144"/>
                <a:gd name="T45" fmla="*/ 65 h 256"/>
                <a:gd name="T46" fmla="*/ 19 w 144"/>
                <a:gd name="T47" fmla="*/ 115 h 256"/>
                <a:gd name="T48" fmla="*/ 30 w 144"/>
                <a:gd name="T49" fmla="*/ 120 h 256"/>
                <a:gd name="T50" fmla="*/ 35 w 144"/>
                <a:gd name="T51" fmla="*/ 115 h 256"/>
                <a:gd name="T52" fmla="*/ 35 w 144"/>
                <a:gd name="T53" fmla="*/ 126 h 256"/>
                <a:gd name="T54" fmla="*/ 36 w 144"/>
                <a:gd name="T55" fmla="*/ 126 h 256"/>
                <a:gd name="T56" fmla="*/ 43 w 144"/>
                <a:gd name="T57" fmla="*/ 126 h 256"/>
                <a:gd name="T58" fmla="*/ 47 w 144"/>
                <a:gd name="T59" fmla="*/ 256 h 256"/>
                <a:gd name="T60" fmla="*/ 66 w 144"/>
                <a:gd name="T61" fmla="*/ 256 h 256"/>
                <a:gd name="T62" fmla="*/ 70 w 144"/>
                <a:gd name="T63" fmla="*/ 126 h 256"/>
                <a:gd name="T64" fmla="*/ 74 w 144"/>
                <a:gd name="T65" fmla="*/ 126 h 256"/>
                <a:gd name="T66" fmla="*/ 78 w 144"/>
                <a:gd name="T67" fmla="*/ 256 h 256"/>
                <a:gd name="T68" fmla="*/ 97 w 144"/>
                <a:gd name="T69" fmla="*/ 256 h 256"/>
                <a:gd name="T70" fmla="*/ 101 w 144"/>
                <a:gd name="T71" fmla="*/ 126 h 256"/>
                <a:gd name="T72" fmla="*/ 108 w 144"/>
                <a:gd name="T73" fmla="*/ 126 h 256"/>
                <a:gd name="T74" fmla="*/ 109 w 144"/>
                <a:gd name="T75" fmla="*/ 126 h 256"/>
                <a:gd name="T76" fmla="*/ 109 w 144"/>
                <a:gd name="T77" fmla="*/ 115 h 256"/>
                <a:gd name="T78" fmla="*/ 114 w 144"/>
                <a:gd name="T79" fmla="*/ 120 h 256"/>
                <a:gd name="T80" fmla="*/ 125 w 144"/>
                <a:gd name="T81" fmla="*/ 115 h 256"/>
                <a:gd name="T82" fmla="*/ 143 w 144"/>
                <a:gd name="T83" fmla="*/ 65 h 256"/>
                <a:gd name="T84" fmla="*/ 138 w 144"/>
                <a:gd name="T85" fmla="*/ 53 h 256"/>
                <a:gd name="T86" fmla="*/ 36 w 144"/>
                <a:gd name="T87" fmla="*/ 108 h 256"/>
                <a:gd name="T88" fmla="*/ 20 w 144"/>
                <a:gd name="T89" fmla="*/ 65 h 256"/>
                <a:gd name="T90" fmla="*/ 37 w 144"/>
                <a:gd name="T91" fmla="*/ 38 h 256"/>
                <a:gd name="T92" fmla="*/ 38 w 144"/>
                <a:gd name="T93" fmla="*/ 42 h 256"/>
                <a:gd name="T94" fmla="*/ 36 w 144"/>
                <a:gd name="T95" fmla="*/ 108 h 256"/>
                <a:gd name="T96" fmla="*/ 109 w 144"/>
                <a:gd name="T97" fmla="*/ 108 h 256"/>
                <a:gd name="T98" fmla="*/ 106 w 144"/>
                <a:gd name="T99" fmla="*/ 42 h 256"/>
                <a:gd name="T100" fmla="*/ 107 w 144"/>
                <a:gd name="T101" fmla="*/ 38 h 256"/>
                <a:gd name="T102" fmla="*/ 124 w 144"/>
                <a:gd name="T103" fmla="*/ 65 h 256"/>
                <a:gd name="T104" fmla="*/ 109 w 144"/>
                <a:gd name="T105" fmla="*/ 1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56">
                  <a:moveTo>
                    <a:pt x="138" y="53"/>
                  </a:moveTo>
                  <a:cubicBezTo>
                    <a:pt x="138" y="53"/>
                    <a:pt x="138" y="53"/>
                    <a:pt x="138" y="53"/>
                  </a:cubicBezTo>
                  <a:cubicBezTo>
                    <a:pt x="108" y="6"/>
                    <a:pt x="108" y="6"/>
                    <a:pt x="108" y="6"/>
                  </a:cubicBezTo>
                  <a:cubicBezTo>
                    <a:pt x="108" y="4"/>
                    <a:pt x="106" y="3"/>
                    <a:pt x="104" y="3"/>
                  </a:cubicBezTo>
                  <a:cubicBezTo>
                    <a:pt x="97" y="0"/>
                    <a:pt x="86" y="1"/>
                    <a:pt x="86" y="1"/>
                  </a:cubicBezTo>
                  <a:cubicBezTo>
                    <a:pt x="86" y="1"/>
                    <a:pt x="86" y="1"/>
                    <a:pt x="86" y="1"/>
                  </a:cubicBezTo>
                  <a:cubicBezTo>
                    <a:pt x="86" y="1"/>
                    <a:pt x="86" y="1"/>
                    <a:pt x="86" y="1"/>
                  </a:cubicBezTo>
                  <a:cubicBezTo>
                    <a:pt x="79" y="35"/>
                    <a:pt x="79" y="35"/>
                    <a:pt x="79" y="35"/>
                  </a:cubicBezTo>
                  <a:cubicBezTo>
                    <a:pt x="78" y="35"/>
                    <a:pt x="78" y="35"/>
                    <a:pt x="78" y="35"/>
                  </a:cubicBezTo>
                  <a:cubicBezTo>
                    <a:pt x="75" y="12"/>
                    <a:pt x="75" y="12"/>
                    <a:pt x="75" y="12"/>
                  </a:cubicBezTo>
                  <a:cubicBezTo>
                    <a:pt x="74" y="12"/>
                    <a:pt x="74" y="12"/>
                    <a:pt x="74" y="12"/>
                  </a:cubicBezTo>
                  <a:cubicBezTo>
                    <a:pt x="70" y="12"/>
                    <a:pt x="70" y="12"/>
                    <a:pt x="70" y="12"/>
                  </a:cubicBezTo>
                  <a:cubicBezTo>
                    <a:pt x="69" y="12"/>
                    <a:pt x="69" y="12"/>
                    <a:pt x="69" y="12"/>
                  </a:cubicBezTo>
                  <a:cubicBezTo>
                    <a:pt x="66" y="35"/>
                    <a:pt x="66" y="35"/>
                    <a:pt x="66" y="35"/>
                  </a:cubicBezTo>
                  <a:cubicBezTo>
                    <a:pt x="66" y="35"/>
                    <a:pt x="66" y="35"/>
                    <a:pt x="66" y="35"/>
                  </a:cubicBezTo>
                  <a:cubicBezTo>
                    <a:pt x="58" y="1"/>
                    <a:pt x="58" y="1"/>
                    <a:pt x="58" y="1"/>
                  </a:cubicBezTo>
                  <a:cubicBezTo>
                    <a:pt x="58" y="1"/>
                    <a:pt x="58" y="1"/>
                    <a:pt x="58" y="1"/>
                  </a:cubicBezTo>
                  <a:cubicBezTo>
                    <a:pt x="58" y="1"/>
                    <a:pt x="58" y="1"/>
                    <a:pt x="58" y="1"/>
                  </a:cubicBezTo>
                  <a:cubicBezTo>
                    <a:pt x="58" y="1"/>
                    <a:pt x="47" y="0"/>
                    <a:pt x="40" y="3"/>
                  </a:cubicBezTo>
                  <a:cubicBezTo>
                    <a:pt x="38" y="3"/>
                    <a:pt x="37" y="4"/>
                    <a:pt x="36" y="6"/>
                  </a:cubicBezTo>
                  <a:cubicBezTo>
                    <a:pt x="7" y="53"/>
                    <a:pt x="7" y="53"/>
                    <a:pt x="7" y="53"/>
                  </a:cubicBezTo>
                  <a:cubicBezTo>
                    <a:pt x="7" y="53"/>
                    <a:pt x="7" y="53"/>
                    <a:pt x="7" y="53"/>
                  </a:cubicBezTo>
                  <a:cubicBezTo>
                    <a:pt x="7" y="53"/>
                    <a:pt x="0" y="61"/>
                    <a:pt x="2" y="65"/>
                  </a:cubicBezTo>
                  <a:cubicBezTo>
                    <a:pt x="19" y="115"/>
                    <a:pt x="19" y="115"/>
                    <a:pt x="19" y="115"/>
                  </a:cubicBezTo>
                  <a:cubicBezTo>
                    <a:pt x="21" y="119"/>
                    <a:pt x="26" y="121"/>
                    <a:pt x="30" y="120"/>
                  </a:cubicBezTo>
                  <a:cubicBezTo>
                    <a:pt x="33" y="119"/>
                    <a:pt x="34" y="117"/>
                    <a:pt x="35" y="115"/>
                  </a:cubicBezTo>
                  <a:cubicBezTo>
                    <a:pt x="35" y="126"/>
                    <a:pt x="35" y="126"/>
                    <a:pt x="35" y="126"/>
                  </a:cubicBezTo>
                  <a:cubicBezTo>
                    <a:pt x="36" y="126"/>
                    <a:pt x="36" y="126"/>
                    <a:pt x="36" y="126"/>
                  </a:cubicBezTo>
                  <a:cubicBezTo>
                    <a:pt x="43" y="126"/>
                    <a:pt x="43" y="126"/>
                    <a:pt x="43" y="126"/>
                  </a:cubicBezTo>
                  <a:cubicBezTo>
                    <a:pt x="47" y="256"/>
                    <a:pt x="47" y="256"/>
                    <a:pt x="47" y="256"/>
                  </a:cubicBezTo>
                  <a:cubicBezTo>
                    <a:pt x="66" y="256"/>
                    <a:pt x="66" y="256"/>
                    <a:pt x="66" y="256"/>
                  </a:cubicBezTo>
                  <a:cubicBezTo>
                    <a:pt x="70" y="126"/>
                    <a:pt x="70" y="126"/>
                    <a:pt x="70" y="126"/>
                  </a:cubicBezTo>
                  <a:cubicBezTo>
                    <a:pt x="74" y="126"/>
                    <a:pt x="74" y="126"/>
                    <a:pt x="74" y="126"/>
                  </a:cubicBezTo>
                  <a:cubicBezTo>
                    <a:pt x="78" y="256"/>
                    <a:pt x="78" y="256"/>
                    <a:pt x="78" y="256"/>
                  </a:cubicBezTo>
                  <a:cubicBezTo>
                    <a:pt x="97" y="256"/>
                    <a:pt x="97" y="256"/>
                    <a:pt x="97" y="256"/>
                  </a:cubicBezTo>
                  <a:cubicBezTo>
                    <a:pt x="101" y="126"/>
                    <a:pt x="101" y="126"/>
                    <a:pt x="101" y="126"/>
                  </a:cubicBezTo>
                  <a:cubicBezTo>
                    <a:pt x="108" y="126"/>
                    <a:pt x="108" y="126"/>
                    <a:pt x="108" y="126"/>
                  </a:cubicBezTo>
                  <a:cubicBezTo>
                    <a:pt x="109" y="126"/>
                    <a:pt x="109" y="126"/>
                    <a:pt x="109" y="126"/>
                  </a:cubicBezTo>
                  <a:cubicBezTo>
                    <a:pt x="109" y="115"/>
                    <a:pt x="109" y="115"/>
                    <a:pt x="109" y="115"/>
                  </a:cubicBezTo>
                  <a:cubicBezTo>
                    <a:pt x="110" y="117"/>
                    <a:pt x="112" y="119"/>
                    <a:pt x="114" y="120"/>
                  </a:cubicBezTo>
                  <a:cubicBezTo>
                    <a:pt x="119" y="121"/>
                    <a:pt x="124" y="119"/>
                    <a:pt x="125" y="115"/>
                  </a:cubicBezTo>
                  <a:cubicBezTo>
                    <a:pt x="143" y="65"/>
                    <a:pt x="143" y="65"/>
                    <a:pt x="143" y="65"/>
                  </a:cubicBezTo>
                  <a:cubicBezTo>
                    <a:pt x="144" y="61"/>
                    <a:pt x="138" y="53"/>
                    <a:pt x="138" y="53"/>
                  </a:cubicBezTo>
                  <a:close/>
                  <a:moveTo>
                    <a:pt x="36" y="108"/>
                  </a:moveTo>
                  <a:cubicBezTo>
                    <a:pt x="20" y="65"/>
                    <a:pt x="20" y="65"/>
                    <a:pt x="20" y="65"/>
                  </a:cubicBezTo>
                  <a:cubicBezTo>
                    <a:pt x="37" y="38"/>
                    <a:pt x="37" y="38"/>
                    <a:pt x="37" y="38"/>
                  </a:cubicBezTo>
                  <a:cubicBezTo>
                    <a:pt x="38" y="40"/>
                    <a:pt x="38" y="42"/>
                    <a:pt x="38" y="42"/>
                  </a:cubicBezTo>
                  <a:lnTo>
                    <a:pt x="36" y="108"/>
                  </a:lnTo>
                  <a:close/>
                  <a:moveTo>
                    <a:pt x="109" y="108"/>
                  </a:moveTo>
                  <a:cubicBezTo>
                    <a:pt x="106" y="42"/>
                    <a:pt x="106" y="42"/>
                    <a:pt x="106" y="42"/>
                  </a:cubicBezTo>
                  <a:cubicBezTo>
                    <a:pt x="106" y="42"/>
                    <a:pt x="107" y="40"/>
                    <a:pt x="107" y="38"/>
                  </a:cubicBezTo>
                  <a:cubicBezTo>
                    <a:pt x="124" y="65"/>
                    <a:pt x="124" y="65"/>
                    <a:pt x="124" y="65"/>
                  </a:cubicBezTo>
                  <a:lnTo>
                    <a:pt x="109"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16" name="Freeform 13"/>
            <p:cNvSpPr>
              <a:spLocks/>
            </p:cNvSpPr>
            <p:nvPr/>
          </p:nvSpPr>
          <p:spPr bwMode="auto">
            <a:xfrm>
              <a:off x="3005" y="1044"/>
              <a:ext cx="249" cy="348"/>
            </a:xfrm>
            <a:custGeom>
              <a:avLst/>
              <a:gdLst>
                <a:gd name="T0" fmla="*/ 17 w 35"/>
                <a:gd name="T1" fmla="*/ 0 h 49"/>
                <a:gd name="T2" fmla="*/ 0 w 35"/>
                <a:gd name="T3" fmla="*/ 15 h 49"/>
                <a:gd name="T4" fmla="*/ 17 w 35"/>
                <a:gd name="T5" fmla="*/ 49 h 49"/>
                <a:gd name="T6" fmla="*/ 35 w 35"/>
                <a:gd name="T7" fmla="*/ 15 h 49"/>
                <a:gd name="T8" fmla="*/ 17 w 35"/>
                <a:gd name="T9" fmla="*/ 0 h 49"/>
              </a:gdLst>
              <a:ahLst/>
              <a:cxnLst>
                <a:cxn ang="0">
                  <a:pos x="T0" y="T1"/>
                </a:cxn>
                <a:cxn ang="0">
                  <a:pos x="T2" y="T3"/>
                </a:cxn>
                <a:cxn ang="0">
                  <a:pos x="T4" y="T5"/>
                </a:cxn>
                <a:cxn ang="0">
                  <a:pos x="T6" y="T7"/>
                </a:cxn>
                <a:cxn ang="0">
                  <a:pos x="T8" y="T9"/>
                </a:cxn>
              </a:cxnLst>
              <a:rect l="0" t="0" r="r" b="b"/>
              <a:pathLst>
                <a:path w="35" h="49">
                  <a:moveTo>
                    <a:pt x="17" y="0"/>
                  </a:moveTo>
                  <a:cubicBezTo>
                    <a:pt x="17" y="0"/>
                    <a:pt x="0" y="0"/>
                    <a:pt x="0" y="15"/>
                  </a:cubicBezTo>
                  <a:cubicBezTo>
                    <a:pt x="0" y="25"/>
                    <a:pt x="5" y="49"/>
                    <a:pt x="17" y="49"/>
                  </a:cubicBezTo>
                  <a:cubicBezTo>
                    <a:pt x="30" y="49"/>
                    <a:pt x="35" y="25"/>
                    <a:pt x="35" y="15"/>
                  </a:cubicBezTo>
                  <a:cubicBezTo>
                    <a:pt x="35"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17" name="Freeform 14"/>
            <p:cNvSpPr>
              <a:spLocks/>
            </p:cNvSpPr>
            <p:nvPr/>
          </p:nvSpPr>
          <p:spPr bwMode="auto">
            <a:xfrm>
              <a:off x="4696" y="1044"/>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20"/>
                    <a:pt x="4" y="38"/>
                    <a:pt x="14" y="38"/>
                  </a:cubicBezTo>
                  <a:cubicBezTo>
                    <a:pt x="23" y="38"/>
                    <a:pt x="27" y="20"/>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18" name="Freeform 15"/>
            <p:cNvSpPr>
              <a:spLocks/>
            </p:cNvSpPr>
            <p:nvPr/>
          </p:nvSpPr>
          <p:spPr bwMode="auto">
            <a:xfrm>
              <a:off x="4526" y="1357"/>
              <a:ext cx="533" cy="305"/>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10 h 43"/>
                <a:gd name="T14" fmla="*/ 0 w 75"/>
                <a:gd name="T15" fmla="*/ 43 h 43"/>
                <a:gd name="T16" fmla="*/ 75 w 75"/>
                <a:gd name="T17" fmla="*/ 43 h 43"/>
                <a:gd name="T18" fmla="*/ 72 w 75"/>
                <a:gd name="T19" fmla="*/ 10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10"/>
                  </a:cubicBezTo>
                  <a:cubicBezTo>
                    <a:pt x="1" y="12"/>
                    <a:pt x="1" y="26"/>
                    <a:pt x="0" y="43"/>
                  </a:cubicBezTo>
                  <a:cubicBezTo>
                    <a:pt x="75" y="43"/>
                    <a:pt x="75" y="43"/>
                    <a:pt x="75" y="43"/>
                  </a:cubicBezTo>
                  <a:cubicBezTo>
                    <a:pt x="75" y="26"/>
                    <a:pt x="74" y="12"/>
                    <a:pt x="72" y="10"/>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19" name="Freeform 16"/>
            <p:cNvSpPr>
              <a:spLocks/>
            </p:cNvSpPr>
            <p:nvPr/>
          </p:nvSpPr>
          <p:spPr bwMode="auto">
            <a:xfrm>
              <a:off x="4696" y="1854"/>
              <a:ext cx="192" cy="263"/>
            </a:xfrm>
            <a:custGeom>
              <a:avLst/>
              <a:gdLst>
                <a:gd name="T0" fmla="*/ 14 w 27"/>
                <a:gd name="T1" fmla="*/ 0 h 37"/>
                <a:gd name="T2" fmla="*/ 0 w 27"/>
                <a:gd name="T3" fmla="*/ 11 h 37"/>
                <a:gd name="T4" fmla="*/ 14 w 27"/>
                <a:gd name="T5" fmla="*/ 37 h 37"/>
                <a:gd name="T6" fmla="*/ 27 w 27"/>
                <a:gd name="T7" fmla="*/ 11 h 37"/>
                <a:gd name="T8" fmla="*/ 14 w 27"/>
                <a:gd name="T9" fmla="*/ 0 h 37"/>
              </a:gdLst>
              <a:ahLst/>
              <a:cxnLst>
                <a:cxn ang="0">
                  <a:pos x="T0" y="T1"/>
                </a:cxn>
                <a:cxn ang="0">
                  <a:pos x="T2" y="T3"/>
                </a:cxn>
                <a:cxn ang="0">
                  <a:pos x="T4" y="T5"/>
                </a:cxn>
                <a:cxn ang="0">
                  <a:pos x="T6" y="T7"/>
                </a:cxn>
                <a:cxn ang="0">
                  <a:pos x="T8" y="T9"/>
                </a:cxn>
              </a:cxnLst>
              <a:rect l="0" t="0" r="r" b="b"/>
              <a:pathLst>
                <a:path w="27" h="37">
                  <a:moveTo>
                    <a:pt x="14" y="0"/>
                  </a:moveTo>
                  <a:cubicBezTo>
                    <a:pt x="14" y="0"/>
                    <a:pt x="0" y="0"/>
                    <a:pt x="0" y="11"/>
                  </a:cubicBezTo>
                  <a:cubicBezTo>
                    <a:pt x="0" y="19"/>
                    <a:pt x="4" y="37"/>
                    <a:pt x="14" y="37"/>
                  </a:cubicBezTo>
                  <a:cubicBezTo>
                    <a:pt x="23" y="37"/>
                    <a:pt x="27" y="19"/>
                    <a:pt x="27" y="11"/>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20" name="Freeform 17"/>
            <p:cNvSpPr>
              <a:spLocks/>
            </p:cNvSpPr>
            <p:nvPr/>
          </p:nvSpPr>
          <p:spPr bwMode="auto">
            <a:xfrm>
              <a:off x="4526" y="2167"/>
              <a:ext cx="533" cy="299"/>
            </a:xfrm>
            <a:custGeom>
              <a:avLst/>
              <a:gdLst>
                <a:gd name="T0" fmla="*/ 46 w 75"/>
                <a:gd name="T1" fmla="*/ 0 h 42"/>
                <a:gd name="T2" fmla="*/ 46 w 75"/>
                <a:gd name="T3" fmla="*/ 13 h 42"/>
                <a:gd name="T4" fmla="*/ 45 w 75"/>
                <a:gd name="T5" fmla="*/ 13 h 42"/>
                <a:gd name="T6" fmla="*/ 31 w 75"/>
                <a:gd name="T7" fmla="*/ 13 h 42"/>
                <a:gd name="T8" fmla="*/ 30 w 75"/>
                <a:gd name="T9" fmla="*/ 13 h 42"/>
                <a:gd name="T10" fmla="*/ 30 w 75"/>
                <a:gd name="T11" fmla="*/ 0 h 42"/>
                <a:gd name="T12" fmla="*/ 3 w 75"/>
                <a:gd name="T13" fmla="*/ 9 h 42"/>
                <a:gd name="T14" fmla="*/ 0 w 75"/>
                <a:gd name="T15" fmla="*/ 42 h 42"/>
                <a:gd name="T16" fmla="*/ 75 w 75"/>
                <a:gd name="T17" fmla="*/ 42 h 42"/>
                <a:gd name="T18" fmla="*/ 72 w 75"/>
                <a:gd name="T19" fmla="*/ 9 h 42"/>
                <a:gd name="T20" fmla="*/ 46 w 7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2">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2"/>
                  </a:cubicBezTo>
                  <a:cubicBezTo>
                    <a:pt x="75" y="42"/>
                    <a:pt x="75" y="42"/>
                    <a:pt x="75" y="42"/>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21" name="Freeform 18"/>
            <p:cNvSpPr>
              <a:spLocks/>
            </p:cNvSpPr>
            <p:nvPr/>
          </p:nvSpPr>
          <p:spPr bwMode="auto">
            <a:xfrm>
              <a:off x="4696" y="2658"/>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19"/>
                    <a:pt x="4" y="38"/>
                    <a:pt x="14" y="38"/>
                  </a:cubicBezTo>
                  <a:cubicBezTo>
                    <a:pt x="23" y="38"/>
                    <a:pt x="27" y="19"/>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sp>
          <p:nvSpPr>
            <p:cNvPr id="22" name="Freeform 19"/>
            <p:cNvSpPr>
              <a:spLocks/>
            </p:cNvSpPr>
            <p:nvPr/>
          </p:nvSpPr>
          <p:spPr bwMode="auto">
            <a:xfrm>
              <a:off x="4526" y="2970"/>
              <a:ext cx="533" cy="306"/>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9 h 43"/>
                <a:gd name="T14" fmla="*/ 0 w 75"/>
                <a:gd name="T15" fmla="*/ 43 h 43"/>
                <a:gd name="T16" fmla="*/ 75 w 75"/>
                <a:gd name="T17" fmla="*/ 43 h 43"/>
                <a:gd name="T18" fmla="*/ 72 w 75"/>
                <a:gd name="T19" fmla="*/ 9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3"/>
                  </a:cubicBezTo>
                  <a:cubicBezTo>
                    <a:pt x="75" y="43"/>
                    <a:pt x="75" y="43"/>
                    <a:pt x="75" y="43"/>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282828"/>
                </a:solidFill>
              </a:endParaRPr>
            </a:p>
          </p:txBody>
        </p:sp>
      </p:grpSp>
    </p:spTree>
    <p:extLst>
      <p:ext uri="{BB962C8B-B14F-4D97-AF65-F5344CB8AC3E}">
        <p14:creationId xmlns:p14="http://schemas.microsoft.com/office/powerpoint/2010/main" val="21144533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idx="1"/>
          </p:nvPr>
        </p:nvSpPr>
        <p:spPr/>
        <p:txBody>
          <a:bodyPr/>
          <a:lstStyle/>
          <a:p>
            <a:r>
              <a:rPr lang="en-US" sz="3600" dirty="0" smtClean="0"/>
              <a:t>Resource Management</a:t>
            </a:r>
            <a:endParaRPr lang="en-US" sz="3600" dirty="0"/>
          </a:p>
        </p:txBody>
      </p:sp>
      <p:sp>
        <p:nvSpPr>
          <p:cNvPr id="2" name="Text Placeholder 1"/>
          <p:cNvSpPr>
            <a:spLocks noGrp="1"/>
          </p:cNvSpPr>
          <p:nvPr>
            <p:ph type="body" sz="quarter" idx="10"/>
          </p:nvPr>
        </p:nvSpPr>
        <p:spPr/>
        <p:txBody>
          <a:bodyPr/>
          <a:lstStyle/>
          <a:p>
            <a:r>
              <a:rPr lang="en-US" dirty="0" smtClean="0"/>
              <a:t>Resource Engagement</a:t>
            </a:r>
            <a:endParaRPr lang="en-US" dirty="0"/>
          </a:p>
        </p:txBody>
      </p:sp>
      <p:sp>
        <p:nvSpPr>
          <p:cNvPr id="9" name="Rectangle 8"/>
          <p:cNvSpPr/>
          <p:nvPr/>
        </p:nvSpPr>
        <p:spPr bwMode="auto">
          <a:xfrm>
            <a:off x="8360044" y="1253753"/>
            <a:ext cx="316255" cy="5115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3360499" y="927538"/>
            <a:ext cx="8049956" cy="5214468"/>
            <a:chOff x="3331052" y="914400"/>
            <a:chExt cx="8092230" cy="5241851"/>
          </a:xfrm>
          <a:effectLst>
            <a:outerShdw blurRad="88900" dir="5400000" algn="ctr" rotWithShape="0">
              <a:srgbClr val="000000">
                <a:alpha val="50000"/>
              </a:srgbClr>
            </a:outerShdw>
          </a:effectLst>
        </p:grpSpPr>
        <p:pic>
          <p:nvPicPr>
            <p:cNvPr id="38" name="Picture 37"/>
            <p:cNvPicPr>
              <a:picLocks noChangeAspect="1"/>
            </p:cNvPicPr>
            <p:nvPr/>
          </p:nvPicPr>
          <p:blipFill>
            <a:blip r:embed="rId3"/>
            <a:stretch>
              <a:fillRect/>
            </a:stretch>
          </p:blipFill>
          <p:spPr>
            <a:xfrm>
              <a:off x="3331052" y="914400"/>
              <a:ext cx="8092230" cy="5241851"/>
            </a:xfrm>
            <a:prstGeom prst="rect">
              <a:avLst/>
            </a:prstGeom>
          </p:spPr>
        </p:pic>
        <p:grpSp>
          <p:nvGrpSpPr>
            <p:cNvPr id="39" name="Group 38"/>
            <p:cNvGrpSpPr/>
            <p:nvPr/>
          </p:nvGrpSpPr>
          <p:grpSpPr>
            <a:xfrm>
              <a:off x="3331053" y="914400"/>
              <a:ext cx="6769002" cy="4920563"/>
              <a:chOff x="3331053" y="914400"/>
              <a:chExt cx="6769002" cy="4920563"/>
            </a:xfrm>
          </p:grpSpPr>
          <p:cxnSp>
            <p:nvCxnSpPr>
              <p:cNvPr id="42" name="Straight Connector 41"/>
              <p:cNvCxnSpPr/>
              <p:nvPr/>
            </p:nvCxnSpPr>
            <p:spPr>
              <a:xfrm>
                <a:off x="10100055" y="2602413"/>
                <a:ext cx="0" cy="3232550"/>
              </a:xfrm>
              <a:prstGeom prst="line">
                <a:avLst/>
              </a:prstGeom>
              <a:ln w="19050">
                <a:solidFill>
                  <a:srgbClr val="D6D6D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1" descr="image001"/>
              <p:cNvPicPr>
                <a:picLocks noChangeAspect="1" noChangeArrowheads="1"/>
              </p:cNvPicPr>
              <p:nvPr/>
            </p:nvPicPr>
            <p:blipFill rotWithShape="1">
              <a:blip r:embed="rId4">
                <a:extLst>
                  <a:ext uri="{28A0092B-C50C-407E-A947-70E740481C1C}">
                    <a14:useLocalDpi xmlns:a14="http://schemas.microsoft.com/office/drawing/2010/main" val="0"/>
                  </a:ext>
                </a:extLst>
              </a:blip>
              <a:srcRect r="52243" b="87335"/>
              <a:stretch/>
            </p:blipFill>
            <p:spPr bwMode="auto">
              <a:xfrm>
                <a:off x="3331053" y="914400"/>
                <a:ext cx="5025798" cy="90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p:cNvSpPr/>
              <p:nvPr/>
            </p:nvSpPr>
            <p:spPr bwMode="auto">
              <a:xfrm>
                <a:off x="8356850" y="1242329"/>
                <a:ext cx="317917" cy="5142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6928203" y="940527"/>
                <a:ext cx="2608052" cy="138582"/>
              </a:xfrm>
              <a:prstGeom prst="rect">
                <a:avLst/>
              </a:prstGeom>
              <a:solidFill>
                <a:srgbClr val="FFFFFF"/>
              </a:solidFill>
            </p:spPr>
            <p:txBody>
              <a:bodyPr wrap="none" lIns="0" tIns="0" rIns="0" bIns="0" rtlCol="0">
                <a:spAutoFit/>
              </a:bodyPr>
              <a:lstStyle/>
              <a:p>
                <a:pPr defTabSz="910437"/>
                <a:r>
                  <a:rPr lang="en-US" sz="896" spc="-69" dirty="0">
                    <a:solidFill>
                      <a:srgbClr val="797A7D">
                        <a:lumMod val="75000"/>
                      </a:srgbClr>
                    </a:solidFill>
                    <a:latin typeface="Calibri" panose="020F0502020204030204" pitchFamily="34" charset="0"/>
                  </a:rPr>
                  <a:t>Contoso Design – New Ad Campaign – Project Professional                     </a:t>
                </a:r>
              </a:p>
            </p:txBody>
          </p:sp>
        </p:grpSp>
      </p:grpSp>
      <p:grpSp>
        <p:nvGrpSpPr>
          <p:cNvPr id="59" name="Group 58"/>
          <p:cNvGrpSpPr/>
          <p:nvPr/>
        </p:nvGrpSpPr>
        <p:grpSpPr>
          <a:xfrm>
            <a:off x="3871369" y="3210348"/>
            <a:ext cx="60641" cy="86631"/>
            <a:chOff x="3953691" y="513806"/>
            <a:chExt cx="120345" cy="113211"/>
          </a:xfrm>
        </p:grpSpPr>
        <p:cxnSp>
          <p:nvCxnSpPr>
            <p:cNvPr id="60" name="Straight Connector 59"/>
            <p:cNvCxnSpPr/>
            <p:nvPr/>
          </p:nvCxnSpPr>
          <p:spPr>
            <a:xfrm>
              <a:off x="3953691" y="574766"/>
              <a:ext cx="34835" cy="43543"/>
            </a:xfrm>
            <a:prstGeom prst="line">
              <a:avLst/>
            </a:prstGeom>
            <a:ln w="19050">
              <a:solidFill>
                <a:srgbClr val="32323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988525" y="513806"/>
              <a:ext cx="85511" cy="113211"/>
            </a:xfrm>
            <a:prstGeom prst="line">
              <a:avLst/>
            </a:prstGeom>
            <a:ln w="19050">
              <a:solidFill>
                <a:srgbClr val="32323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012448" y="1854384"/>
            <a:ext cx="5399732" cy="3407743"/>
            <a:chOff x="4431029" y="4317860"/>
            <a:chExt cx="4655455" cy="2938033"/>
          </a:xfrm>
        </p:grpSpPr>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029" y="4317860"/>
              <a:ext cx="4655455" cy="2938033"/>
            </a:xfrm>
            <a:prstGeom prst="rect">
              <a:avLst/>
            </a:prstGeom>
          </p:spPr>
        </p:pic>
        <p:sp>
          <p:nvSpPr>
            <p:cNvPr id="48" name="TextBox 47"/>
            <p:cNvSpPr txBox="1"/>
            <p:nvPr/>
          </p:nvSpPr>
          <p:spPr>
            <a:xfrm>
              <a:off x="5202465" y="4606716"/>
              <a:ext cx="294157" cy="118856"/>
            </a:xfrm>
            <a:prstGeom prst="rect">
              <a:avLst/>
            </a:prstGeom>
            <a:noFill/>
          </p:spPr>
          <p:txBody>
            <a:bodyPr wrap="none" lIns="0" tIns="0" rIns="0" bIns="0" rtlCol="0">
              <a:spAutoFit/>
            </a:bodyPr>
            <a:lstStyle/>
            <a:p>
              <a:pPr defTabSz="910437"/>
              <a:r>
                <a:rPr lang="en-US" sz="896" spc="-69" dirty="0">
                  <a:solidFill>
                    <a:srgbClr val="222222"/>
                  </a:solidFill>
                </a:rPr>
                <a:t>Designer</a:t>
              </a:r>
            </a:p>
          </p:txBody>
        </p:sp>
        <p:sp>
          <p:nvSpPr>
            <p:cNvPr id="49" name="TextBox 48"/>
            <p:cNvSpPr txBox="1"/>
            <p:nvPr/>
          </p:nvSpPr>
          <p:spPr>
            <a:xfrm>
              <a:off x="5201437" y="4806713"/>
              <a:ext cx="771185" cy="118856"/>
            </a:xfrm>
            <a:prstGeom prst="rect">
              <a:avLst/>
            </a:prstGeom>
            <a:noFill/>
          </p:spPr>
          <p:txBody>
            <a:bodyPr wrap="none" lIns="0" tIns="0" rIns="0" bIns="0" rtlCol="0">
              <a:spAutoFit/>
            </a:bodyPr>
            <a:lstStyle/>
            <a:p>
              <a:pPr defTabSz="910437"/>
              <a:r>
                <a:rPr lang="en-US" sz="896" spc="-69" dirty="0">
                  <a:solidFill>
                    <a:srgbClr val="222222"/>
                  </a:solidFill>
                </a:rPr>
                <a:t>Design for script outline</a:t>
              </a:r>
            </a:p>
          </p:txBody>
        </p:sp>
        <p:sp>
          <p:nvSpPr>
            <p:cNvPr id="50" name="TextBox 49"/>
            <p:cNvSpPr txBox="1"/>
            <p:nvPr/>
          </p:nvSpPr>
          <p:spPr>
            <a:xfrm>
              <a:off x="4951889" y="5005110"/>
              <a:ext cx="537950" cy="118856"/>
            </a:xfrm>
            <a:prstGeom prst="rect">
              <a:avLst/>
            </a:prstGeom>
            <a:noFill/>
          </p:spPr>
          <p:txBody>
            <a:bodyPr wrap="none" lIns="0" tIns="0" rIns="0" bIns="0" rtlCol="0">
              <a:spAutoFit/>
            </a:bodyPr>
            <a:lstStyle/>
            <a:p>
              <a:pPr defTabSz="910437"/>
              <a:r>
                <a:rPr lang="en-US" sz="896" spc="-69" dirty="0">
                  <a:solidFill>
                    <a:srgbClr val="222222"/>
                  </a:solidFill>
                </a:rPr>
                <a:t>Mon 10/6/2014</a:t>
              </a:r>
            </a:p>
          </p:txBody>
        </p:sp>
        <p:sp>
          <p:nvSpPr>
            <p:cNvPr id="51" name="TextBox 50"/>
            <p:cNvSpPr txBox="1"/>
            <p:nvPr/>
          </p:nvSpPr>
          <p:spPr>
            <a:xfrm>
              <a:off x="7221251" y="5005110"/>
              <a:ext cx="493005" cy="118856"/>
            </a:xfrm>
            <a:prstGeom prst="rect">
              <a:avLst/>
            </a:prstGeom>
            <a:noFill/>
          </p:spPr>
          <p:txBody>
            <a:bodyPr wrap="none" lIns="0" tIns="0" rIns="0" bIns="0" rtlCol="0">
              <a:spAutoFit/>
            </a:bodyPr>
            <a:lstStyle/>
            <a:p>
              <a:pPr defTabSz="910437"/>
              <a:r>
                <a:rPr lang="en-US" sz="896" spc="-69" dirty="0">
                  <a:solidFill>
                    <a:srgbClr val="222222"/>
                  </a:solidFill>
                </a:rPr>
                <a:t>Fri 11/28/2014</a:t>
              </a:r>
            </a:p>
          </p:txBody>
        </p:sp>
        <p:sp>
          <p:nvSpPr>
            <p:cNvPr id="52" name="TextBox 51"/>
            <p:cNvSpPr txBox="1"/>
            <p:nvPr/>
          </p:nvSpPr>
          <p:spPr>
            <a:xfrm>
              <a:off x="5228154" y="5385489"/>
              <a:ext cx="189231" cy="118856"/>
            </a:xfrm>
            <a:prstGeom prst="rect">
              <a:avLst/>
            </a:prstGeom>
            <a:noFill/>
          </p:spPr>
          <p:txBody>
            <a:bodyPr wrap="none" lIns="0" tIns="0" rIns="0" bIns="0" rtlCol="0">
              <a:spAutoFit/>
            </a:bodyPr>
            <a:lstStyle/>
            <a:p>
              <a:pPr defTabSz="910437"/>
              <a:r>
                <a:rPr lang="en-US" sz="896" spc="-69" dirty="0">
                  <a:solidFill>
                    <a:srgbClr val="222222"/>
                  </a:solidFill>
                </a:rPr>
                <a:t>100%</a:t>
              </a:r>
            </a:p>
          </p:txBody>
        </p:sp>
        <p:sp>
          <p:nvSpPr>
            <p:cNvPr id="53" name="Rectangle 52"/>
            <p:cNvSpPr/>
            <p:nvPr/>
          </p:nvSpPr>
          <p:spPr>
            <a:xfrm>
              <a:off x="4705640" y="6073565"/>
              <a:ext cx="4130532" cy="261150"/>
            </a:xfrm>
            <a:prstGeom prst="rect">
              <a:avLst/>
            </a:prstGeom>
          </p:spPr>
          <p:txBody>
            <a:bodyPr wrap="square">
              <a:spAutoFit/>
            </a:bodyPr>
            <a:lstStyle/>
            <a:p>
              <a:pPr defTabSz="638083">
                <a:lnSpc>
                  <a:spcPct val="150000"/>
                </a:lnSpc>
              </a:pPr>
              <a:r>
                <a:rPr lang="en-US" sz="896" b="1" dirty="0">
                  <a:solidFill>
                    <a:srgbClr val="222222"/>
                  </a:solidFill>
                  <a:ea typeface="Segoe UI Black" panose="020B0A02040204020203" pitchFamily="34" charset="0"/>
                  <a:cs typeface="Segoe UI" panose="020B0502040204020203" pitchFamily="34" charset="0"/>
                </a:rPr>
                <a:t>Jean 10/1/14 1:31PM</a:t>
              </a:r>
              <a:r>
                <a:rPr lang="en-US" sz="896" dirty="0">
                  <a:solidFill>
                    <a:srgbClr val="222222"/>
                  </a:solidFill>
                  <a:ea typeface="Segoe UI Black" panose="020B0A02040204020203" pitchFamily="34" charset="0"/>
                  <a:cs typeface="Segoe UI" panose="020B0502040204020203" pitchFamily="34" charset="0"/>
                </a:rPr>
                <a:t>:</a:t>
              </a:r>
              <a:r>
                <a:rPr lang="en-US" sz="896" dirty="0">
                  <a:solidFill>
                    <a:srgbClr val="222222"/>
                  </a:solidFill>
                  <a:cs typeface="Segoe UI" panose="020B0502040204020203" pitchFamily="34" charset="0"/>
                </a:rPr>
                <a:t>  I really need Kat for this project. Let me know if she is available</a:t>
              </a:r>
            </a:p>
          </p:txBody>
        </p:sp>
      </p:grpSp>
      <p:sp>
        <p:nvSpPr>
          <p:cNvPr id="63" name="TextBox 62"/>
          <p:cNvSpPr txBox="1"/>
          <p:nvPr/>
        </p:nvSpPr>
        <p:spPr>
          <a:xfrm>
            <a:off x="4127156" y="2606733"/>
            <a:ext cx="519783" cy="130164"/>
          </a:xfrm>
          <a:prstGeom prst="rect">
            <a:avLst/>
          </a:prstGeom>
          <a:solidFill>
            <a:srgbClr val="FFFFFF"/>
          </a:solidFill>
        </p:spPr>
        <p:txBody>
          <a:bodyPr wrap="square" lIns="0" tIns="0" rIns="0" bIns="0" rtlCol="0">
            <a:spAutoFit/>
          </a:bodyPr>
          <a:lstStyle/>
          <a:p>
            <a:pPr defTabSz="910437"/>
            <a:r>
              <a:rPr lang="en-US" sz="846" spc="-69" dirty="0">
                <a:solidFill>
                  <a:srgbClr val="4D4D4D"/>
                </a:solidFill>
                <a:latin typeface="Calibri" panose="020F0502020204030204" pitchFamily="34" charset="0"/>
                <a:cs typeface="Arial" panose="020B0604020202020204" pitchFamily="34" charset="0"/>
              </a:rPr>
              <a:t>Developer</a:t>
            </a:r>
          </a:p>
        </p:txBody>
      </p:sp>
      <p:sp>
        <p:nvSpPr>
          <p:cNvPr id="64" name="TextBox 63"/>
          <p:cNvSpPr txBox="1"/>
          <p:nvPr/>
        </p:nvSpPr>
        <p:spPr>
          <a:xfrm>
            <a:off x="4113697" y="2891769"/>
            <a:ext cx="519783" cy="130164"/>
          </a:xfrm>
          <a:prstGeom prst="rect">
            <a:avLst/>
          </a:prstGeom>
          <a:solidFill>
            <a:srgbClr val="FFFFFF"/>
          </a:solidFill>
        </p:spPr>
        <p:txBody>
          <a:bodyPr wrap="square" lIns="0" tIns="0" rIns="0" bIns="0" rtlCol="0">
            <a:spAutoFit/>
          </a:bodyPr>
          <a:lstStyle/>
          <a:p>
            <a:pPr defTabSz="910437"/>
            <a:r>
              <a:rPr lang="en-US" sz="846" spc="-69" dirty="0">
                <a:solidFill>
                  <a:srgbClr val="4D4D4D"/>
                </a:solidFill>
                <a:latin typeface="Calibri" panose="020F0502020204030204" pitchFamily="34" charset="0"/>
                <a:cs typeface="Arial" panose="020B0604020202020204" pitchFamily="34" charset="0"/>
              </a:rPr>
              <a:t>Copywriter</a:t>
            </a:r>
          </a:p>
        </p:txBody>
      </p:sp>
      <p:sp>
        <p:nvSpPr>
          <p:cNvPr id="65" name="TextBox 64"/>
          <p:cNvSpPr txBox="1"/>
          <p:nvPr/>
        </p:nvSpPr>
        <p:spPr>
          <a:xfrm>
            <a:off x="4113230" y="3152079"/>
            <a:ext cx="519783" cy="130164"/>
          </a:xfrm>
          <a:prstGeom prst="rect">
            <a:avLst/>
          </a:prstGeom>
          <a:solidFill>
            <a:srgbClr val="FFFFFF"/>
          </a:solidFill>
        </p:spPr>
        <p:txBody>
          <a:bodyPr wrap="square" lIns="0" tIns="0" rIns="0" bIns="0" rtlCol="0">
            <a:spAutoFit/>
          </a:bodyPr>
          <a:lstStyle/>
          <a:p>
            <a:pPr defTabSz="910437"/>
            <a:r>
              <a:rPr lang="en-US" sz="846" spc="-69" dirty="0">
                <a:solidFill>
                  <a:srgbClr val="4D4D4D"/>
                </a:solidFill>
                <a:latin typeface="Calibri" panose="020F0502020204030204" pitchFamily="34" charset="0"/>
                <a:cs typeface="Arial" panose="020B0604020202020204" pitchFamily="34" charset="0"/>
              </a:rPr>
              <a:t>Designer</a:t>
            </a:r>
          </a:p>
        </p:txBody>
      </p:sp>
      <p:sp>
        <p:nvSpPr>
          <p:cNvPr id="66" name="TextBox 4"/>
          <p:cNvSpPr txBox="1"/>
          <p:nvPr/>
        </p:nvSpPr>
        <p:spPr>
          <a:xfrm>
            <a:off x="6299817" y="168304"/>
            <a:ext cx="2824994" cy="682900"/>
          </a:xfrm>
          <a:prstGeom prst="rect">
            <a:avLst/>
          </a:prstGeom>
          <a:solidFill>
            <a:schemeClr val="accent4"/>
          </a:solidFill>
          <a:ln w="3175">
            <a:noFill/>
            <a:prstDash val="solid"/>
            <a:miter lim="800000"/>
          </a:ln>
          <a:effectLst/>
        </p:spPr>
        <p:txBody>
          <a:bodyPr wrap="square" lIns="181475" tIns="90738" rIns="90721"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92" dirty="0"/>
              <a:t>Intuitive interface to enter details and </a:t>
            </a:r>
            <a:r>
              <a:rPr lang="en-US" sz="1592" b="1" dirty="0"/>
              <a:t>submit request</a:t>
            </a:r>
          </a:p>
        </p:txBody>
      </p:sp>
      <p:cxnSp>
        <p:nvCxnSpPr>
          <p:cNvPr id="68" name="Straight Connector 67"/>
          <p:cNvCxnSpPr/>
          <p:nvPr/>
        </p:nvCxnSpPr>
        <p:spPr>
          <a:xfrm>
            <a:off x="7750528" y="699246"/>
            <a:ext cx="7754" cy="1341563"/>
          </a:xfrm>
          <a:prstGeom prst="line">
            <a:avLst/>
          </a:prstGeom>
          <a:grpFill/>
          <a:ln w="38100" cap="flat" cmpd="sng" algn="ctr">
            <a:solidFill>
              <a:schemeClr val="accent4"/>
            </a:solidFill>
            <a:prstDash val="solid"/>
            <a:tailEnd type="oval"/>
          </a:ln>
          <a:effectLst/>
        </p:spPr>
      </p:cxnSp>
      <p:pic>
        <p:nvPicPr>
          <p:cNvPr id="69" name="Picture 68"/>
          <p:cNvPicPr>
            <a:picLocks noChangeAspect="1"/>
          </p:cNvPicPr>
          <p:nvPr/>
        </p:nvPicPr>
        <p:blipFill rotWithShape="1">
          <a:blip r:embed="rId6"/>
          <a:srcRect l="46840" t="6536" r="49874" b="84929"/>
          <a:stretch/>
        </p:blipFill>
        <p:spPr>
          <a:xfrm>
            <a:off x="8360045" y="1248115"/>
            <a:ext cx="264764" cy="445420"/>
          </a:xfrm>
          <a:prstGeom prst="rect">
            <a:avLst/>
          </a:prstGeom>
          <a:effectLst/>
        </p:spPr>
      </p:pic>
    </p:spTree>
    <p:extLst>
      <p:ext uri="{BB962C8B-B14F-4D97-AF65-F5344CB8AC3E}">
        <p14:creationId xmlns:p14="http://schemas.microsoft.com/office/powerpoint/2010/main" val="24526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p:cNvSpPr>
            <a:spLocks noGrp="1"/>
          </p:cNvSpPr>
          <p:nvPr>
            <p:ph type="body" idx="1"/>
          </p:nvPr>
        </p:nvSpPr>
        <p:spPr>
          <a:xfrm>
            <a:off x="326832" y="53171"/>
            <a:ext cx="3189166" cy="2729996"/>
          </a:xfrm>
        </p:spPr>
        <p:txBody>
          <a:bodyPr/>
          <a:lstStyle/>
          <a:p>
            <a:r>
              <a:rPr lang="en-US" sz="3600" dirty="0" smtClean="0"/>
              <a:t>Resource Management</a:t>
            </a:r>
            <a:endParaRPr lang="en-US" sz="3600" dirty="0"/>
          </a:p>
        </p:txBody>
      </p:sp>
      <p:sp>
        <p:nvSpPr>
          <p:cNvPr id="53" name="Text Placeholder 1"/>
          <p:cNvSpPr>
            <a:spLocks noGrp="1"/>
          </p:cNvSpPr>
          <p:nvPr>
            <p:ph type="body" sz="quarter" idx="10"/>
          </p:nvPr>
        </p:nvSpPr>
        <p:spPr>
          <a:xfrm>
            <a:off x="347526" y="3056046"/>
            <a:ext cx="2946745" cy="1791087"/>
          </a:xfrm>
        </p:spPr>
        <p:txBody>
          <a:bodyPr/>
          <a:lstStyle/>
          <a:p>
            <a:r>
              <a:rPr lang="en-US" dirty="0" smtClean="0"/>
              <a:t>Resource Engagement</a:t>
            </a:r>
            <a:endParaRPr lang="en-US" dirty="0"/>
          </a:p>
        </p:txBody>
      </p:sp>
      <p:sp>
        <p:nvSpPr>
          <p:cNvPr id="134" name="Rectangle 133"/>
          <p:cNvSpPr/>
          <p:nvPr/>
        </p:nvSpPr>
        <p:spPr bwMode="auto">
          <a:xfrm>
            <a:off x="7610997" y="1325941"/>
            <a:ext cx="1189461" cy="5255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3294270" y="912148"/>
            <a:ext cx="8865885" cy="4666606"/>
          </a:xfrm>
          <a:prstGeom prst="rect">
            <a:avLst/>
          </a:prstGeom>
        </p:spPr>
      </p:pic>
      <p:grpSp>
        <p:nvGrpSpPr>
          <p:cNvPr id="28" name="Group 27"/>
          <p:cNvGrpSpPr/>
          <p:nvPr/>
        </p:nvGrpSpPr>
        <p:grpSpPr>
          <a:xfrm>
            <a:off x="3152603" y="181429"/>
            <a:ext cx="2767793" cy="1236740"/>
            <a:chOff x="3645418" y="112403"/>
            <a:chExt cx="2782328" cy="1243235"/>
          </a:xfrm>
        </p:grpSpPr>
        <p:cxnSp>
          <p:nvCxnSpPr>
            <p:cNvPr id="29" name="Straight Connector 28"/>
            <p:cNvCxnSpPr/>
            <p:nvPr/>
          </p:nvCxnSpPr>
          <p:spPr>
            <a:xfrm>
              <a:off x="4039501" y="238748"/>
              <a:ext cx="19978" cy="1116890"/>
            </a:xfrm>
            <a:prstGeom prst="line">
              <a:avLst/>
            </a:prstGeom>
            <a:grpFill/>
            <a:ln w="38100" cap="flat" cmpd="sng" algn="ctr">
              <a:solidFill>
                <a:schemeClr val="accent4"/>
              </a:solidFill>
              <a:prstDash val="solid"/>
              <a:tailEnd type="oval"/>
            </a:ln>
            <a:effectLst/>
          </p:spPr>
        </p:cxnSp>
        <p:sp>
          <p:nvSpPr>
            <p:cNvPr id="30" name="TextBox 4"/>
            <p:cNvSpPr txBox="1"/>
            <p:nvPr/>
          </p:nvSpPr>
          <p:spPr>
            <a:xfrm>
              <a:off x="3645418" y="112403"/>
              <a:ext cx="2782328" cy="686487"/>
            </a:xfrm>
            <a:prstGeom prst="rect">
              <a:avLst/>
            </a:prstGeom>
            <a:solidFill>
              <a:schemeClr val="accent4"/>
            </a:solidFill>
            <a:ln w="3175">
              <a:noFill/>
              <a:prstDash val="solid"/>
              <a:miter lim="800000"/>
            </a:ln>
            <a:effectLst/>
          </p:spPr>
          <p:txBody>
            <a:bodyPr wrap="square" lIns="181475" tIns="90738" rIns="90721"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92" dirty="0"/>
                <a:t>Intuitive Interface to </a:t>
              </a:r>
              <a:r>
                <a:rPr lang="en-US" sz="1592" b="1" dirty="0"/>
                <a:t>Approve/Reject</a:t>
              </a:r>
              <a:r>
                <a:rPr lang="en-US" sz="1592" dirty="0"/>
                <a:t> requests</a:t>
              </a:r>
            </a:p>
          </p:txBody>
        </p:sp>
      </p:grpSp>
      <p:grpSp>
        <p:nvGrpSpPr>
          <p:cNvPr id="107" name="Group 4"/>
          <p:cNvGrpSpPr>
            <a:grpSpLocks noChangeAspect="1"/>
          </p:cNvGrpSpPr>
          <p:nvPr/>
        </p:nvGrpSpPr>
        <p:grpSpPr bwMode="auto">
          <a:xfrm>
            <a:off x="3461063" y="1851446"/>
            <a:ext cx="114884" cy="197114"/>
            <a:chOff x="3446" y="1484"/>
            <a:chExt cx="788" cy="1352"/>
          </a:xfrm>
          <a:solidFill>
            <a:schemeClr val="tx1">
              <a:lumMod val="75000"/>
            </a:schemeClr>
          </a:solidFill>
          <a:effectLst>
            <a:glow rad="101600">
              <a:schemeClr val="accent5">
                <a:satMod val="175000"/>
                <a:alpha val="40000"/>
              </a:schemeClr>
            </a:glow>
          </a:effectLst>
        </p:grpSpPr>
        <p:sp>
          <p:nvSpPr>
            <p:cNvPr id="108" name="Freeform 5"/>
            <p:cNvSpPr>
              <a:spLocks/>
            </p:cNvSpPr>
            <p:nvPr/>
          </p:nvSpPr>
          <p:spPr bwMode="auto">
            <a:xfrm>
              <a:off x="3446" y="1484"/>
              <a:ext cx="788" cy="1352"/>
            </a:xfrm>
            <a:custGeom>
              <a:avLst/>
              <a:gdLst>
                <a:gd name="T0" fmla="*/ 778 w 788"/>
                <a:gd name="T1" fmla="*/ 850 h 1352"/>
                <a:gd name="T2" fmla="*/ 74 w 788"/>
                <a:gd name="T3" fmla="*/ 16 h 1352"/>
                <a:gd name="T4" fmla="*/ 74 w 788"/>
                <a:gd name="T5" fmla="*/ 16 h 1352"/>
                <a:gd name="T6" fmla="*/ 64 w 788"/>
                <a:gd name="T7" fmla="*/ 6 h 1352"/>
                <a:gd name="T8" fmla="*/ 52 w 788"/>
                <a:gd name="T9" fmla="*/ 2 h 1352"/>
                <a:gd name="T10" fmla="*/ 40 w 788"/>
                <a:gd name="T11" fmla="*/ 0 h 1352"/>
                <a:gd name="T12" fmla="*/ 28 w 788"/>
                <a:gd name="T13" fmla="*/ 2 h 1352"/>
                <a:gd name="T14" fmla="*/ 28 w 788"/>
                <a:gd name="T15" fmla="*/ 2 h 1352"/>
                <a:gd name="T16" fmla="*/ 16 w 788"/>
                <a:gd name="T17" fmla="*/ 8 h 1352"/>
                <a:gd name="T18" fmla="*/ 8 w 788"/>
                <a:gd name="T19" fmla="*/ 18 h 1352"/>
                <a:gd name="T20" fmla="*/ 2 w 788"/>
                <a:gd name="T21" fmla="*/ 30 h 1352"/>
                <a:gd name="T22" fmla="*/ 0 w 788"/>
                <a:gd name="T23" fmla="*/ 42 h 1352"/>
                <a:gd name="T24" fmla="*/ 0 w 788"/>
                <a:gd name="T25" fmla="*/ 1144 h 1352"/>
                <a:gd name="T26" fmla="*/ 0 w 788"/>
                <a:gd name="T27" fmla="*/ 1144 h 1352"/>
                <a:gd name="T28" fmla="*/ 2 w 788"/>
                <a:gd name="T29" fmla="*/ 1158 h 1352"/>
                <a:gd name="T30" fmla="*/ 8 w 788"/>
                <a:gd name="T31" fmla="*/ 1170 h 1352"/>
                <a:gd name="T32" fmla="*/ 18 w 788"/>
                <a:gd name="T33" fmla="*/ 1178 h 1352"/>
                <a:gd name="T34" fmla="*/ 28 w 788"/>
                <a:gd name="T35" fmla="*/ 1184 h 1352"/>
                <a:gd name="T36" fmla="*/ 42 w 788"/>
                <a:gd name="T37" fmla="*/ 1186 h 1352"/>
                <a:gd name="T38" fmla="*/ 42 w 788"/>
                <a:gd name="T39" fmla="*/ 1186 h 1352"/>
                <a:gd name="T40" fmla="*/ 52 w 788"/>
                <a:gd name="T41" fmla="*/ 1186 h 1352"/>
                <a:gd name="T42" fmla="*/ 60 w 788"/>
                <a:gd name="T43" fmla="*/ 1182 h 1352"/>
                <a:gd name="T44" fmla="*/ 70 w 788"/>
                <a:gd name="T45" fmla="*/ 1178 h 1352"/>
                <a:gd name="T46" fmla="*/ 76 w 788"/>
                <a:gd name="T47" fmla="*/ 1170 h 1352"/>
                <a:gd name="T48" fmla="*/ 264 w 788"/>
                <a:gd name="T49" fmla="*/ 916 h 1352"/>
                <a:gd name="T50" fmla="*/ 396 w 788"/>
                <a:gd name="T51" fmla="*/ 1290 h 1352"/>
                <a:gd name="T52" fmla="*/ 396 w 788"/>
                <a:gd name="T53" fmla="*/ 1290 h 1352"/>
                <a:gd name="T54" fmla="*/ 404 w 788"/>
                <a:gd name="T55" fmla="*/ 1308 h 1352"/>
                <a:gd name="T56" fmla="*/ 414 w 788"/>
                <a:gd name="T57" fmla="*/ 1322 h 1352"/>
                <a:gd name="T58" fmla="*/ 428 w 788"/>
                <a:gd name="T59" fmla="*/ 1334 h 1352"/>
                <a:gd name="T60" fmla="*/ 442 w 788"/>
                <a:gd name="T61" fmla="*/ 1342 h 1352"/>
                <a:gd name="T62" fmla="*/ 460 w 788"/>
                <a:gd name="T63" fmla="*/ 1348 h 1352"/>
                <a:gd name="T64" fmla="*/ 478 w 788"/>
                <a:gd name="T65" fmla="*/ 1352 h 1352"/>
                <a:gd name="T66" fmla="*/ 496 w 788"/>
                <a:gd name="T67" fmla="*/ 1352 h 1352"/>
                <a:gd name="T68" fmla="*/ 514 w 788"/>
                <a:gd name="T69" fmla="*/ 1346 h 1352"/>
                <a:gd name="T70" fmla="*/ 514 w 788"/>
                <a:gd name="T71" fmla="*/ 1346 h 1352"/>
                <a:gd name="T72" fmla="*/ 530 w 788"/>
                <a:gd name="T73" fmla="*/ 1338 h 1352"/>
                <a:gd name="T74" fmla="*/ 544 w 788"/>
                <a:gd name="T75" fmla="*/ 1328 h 1352"/>
                <a:gd name="T76" fmla="*/ 556 w 788"/>
                <a:gd name="T77" fmla="*/ 1314 h 1352"/>
                <a:gd name="T78" fmla="*/ 566 w 788"/>
                <a:gd name="T79" fmla="*/ 1300 h 1352"/>
                <a:gd name="T80" fmla="*/ 572 w 788"/>
                <a:gd name="T81" fmla="*/ 1284 h 1352"/>
                <a:gd name="T82" fmla="*/ 574 w 788"/>
                <a:gd name="T83" fmla="*/ 1266 h 1352"/>
                <a:gd name="T84" fmla="*/ 574 w 788"/>
                <a:gd name="T85" fmla="*/ 1248 h 1352"/>
                <a:gd name="T86" fmla="*/ 570 w 788"/>
                <a:gd name="T87" fmla="*/ 1230 h 1352"/>
                <a:gd name="T88" fmla="*/ 442 w 788"/>
                <a:gd name="T89" fmla="*/ 862 h 1352"/>
                <a:gd name="T90" fmla="*/ 736 w 788"/>
                <a:gd name="T91" fmla="*/ 918 h 1352"/>
                <a:gd name="T92" fmla="*/ 736 w 788"/>
                <a:gd name="T93" fmla="*/ 918 h 1352"/>
                <a:gd name="T94" fmla="*/ 750 w 788"/>
                <a:gd name="T95" fmla="*/ 920 h 1352"/>
                <a:gd name="T96" fmla="*/ 762 w 788"/>
                <a:gd name="T97" fmla="*/ 916 h 1352"/>
                <a:gd name="T98" fmla="*/ 774 w 788"/>
                <a:gd name="T99" fmla="*/ 908 h 1352"/>
                <a:gd name="T100" fmla="*/ 782 w 788"/>
                <a:gd name="T101" fmla="*/ 898 h 1352"/>
                <a:gd name="T102" fmla="*/ 782 w 788"/>
                <a:gd name="T103" fmla="*/ 898 h 1352"/>
                <a:gd name="T104" fmla="*/ 786 w 788"/>
                <a:gd name="T105" fmla="*/ 886 h 1352"/>
                <a:gd name="T106" fmla="*/ 788 w 788"/>
                <a:gd name="T107" fmla="*/ 874 h 1352"/>
                <a:gd name="T108" fmla="*/ 784 w 788"/>
                <a:gd name="T109" fmla="*/ 862 h 1352"/>
                <a:gd name="T110" fmla="*/ 778 w 788"/>
                <a:gd name="T111" fmla="*/ 850 h 1352"/>
                <a:gd name="T112" fmla="*/ 778 w 788"/>
                <a:gd name="T113" fmla="*/ 850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8" h="1352">
                  <a:moveTo>
                    <a:pt x="778" y="850"/>
                  </a:moveTo>
                  <a:lnTo>
                    <a:pt x="74" y="16"/>
                  </a:lnTo>
                  <a:lnTo>
                    <a:pt x="74" y="16"/>
                  </a:lnTo>
                  <a:lnTo>
                    <a:pt x="64" y="6"/>
                  </a:lnTo>
                  <a:lnTo>
                    <a:pt x="52" y="2"/>
                  </a:lnTo>
                  <a:lnTo>
                    <a:pt x="40" y="0"/>
                  </a:lnTo>
                  <a:lnTo>
                    <a:pt x="28" y="2"/>
                  </a:lnTo>
                  <a:lnTo>
                    <a:pt x="28" y="2"/>
                  </a:lnTo>
                  <a:lnTo>
                    <a:pt x="16" y="8"/>
                  </a:lnTo>
                  <a:lnTo>
                    <a:pt x="8" y="18"/>
                  </a:lnTo>
                  <a:lnTo>
                    <a:pt x="2" y="30"/>
                  </a:lnTo>
                  <a:lnTo>
                    <a:pt x="0" y="42"/>
                  </a:lnTo>
                  <a:lnTo>
                    <a:pt x="0" y="1144"/>
                  </a:lnTo>
                  <a:lnTo>
                    <a:pt x="0" y="1144"/>
                  </a:lnTo>
                  <a:lnTo>
                    <a:pt x="2" y="1158"/>
                  </a:lnTo>
                  <a:lnTo>
                    <a:pt x="8" y="1170"/>
                  </a:lnTo>
                  <a:lnTo>
                    <a:pt x="18" y="1178"/>
                  </a:lnTo>
                  <a:lnTo>
                    <a:pt x="28" y="1184"/>
                  </a:lnTo>
                  <a:lnTo>
                    <a:pt x="42" y="1186"/>
                  </a:lnTo>
                  <a:lnTo>
                    <a:pt x="42" y="1186"/>
                  </a:lnTo>
                  <a:lnTo>
                    <a:pt x="52" y="1186"/>
                  </a:lnTo>
                  <a:lnTo>
                    <a:pt x="60" y="1182"/>
                  </a:lnTo>
                  <a:lnTo>
                    <a:pt x="70" y="1178"/>
                  </a:lnTo>
                  <a:lnTo>
                    <a:pt x="76" y="1170"/>
                  </a:lnTo>
                  <a:lnTo>
                    <a:pt x="264" y="916"/>
                  </a:lnTo>
                  <a:lnTo>
                    <a:pt x="396" y="1290"/>
                  </a:lnTo>
                  <a:lnTo>
                    <a:pt x="396" y="1290"/>
                  </a:lnTo>
                  <a:lnTo>
                    <a:pt x="404" y="1308"/>
                  </a:lnTo>
                  <a:lnTo>
                    <a:pt x="414" y="1322"/>
                  </a:lnTo>
                  <a:lnTo>
                    <a:pt x="428" y="1334"/>
                  </a:lnTo>
                  <a:lnTo>
                    <a:pt x="442" y="1342"/>
                  </a:lnTo>
                  <a:lnTo>
                    <a:pt x="460" y="1348"/>
                  </a:lnTo>
                  <a:lnTo>
                    <a:pt x="478" y="1352"/>
                  </a:lnTo>
                  <a:lnTo>
                    <a:pt x="496" y="1352"/>
                  </a:lnTo>
                  <a:lnTo>
                    <a:pt x="514" y="1346"/>
                  </a:lnTo>
                  <a:lnTo>
                    <a:pt x="514" y="1346"/>
                  </a:lnTo>
                  <a:lnTo>
                    <a:pt x="530" y="1338"/>
                  </a:lnTo>
                  <a:lnTo>
                    <a:pt x="544" y="1328"/>
                  </a:lnTo>
                  <a:lnTo>
                    <a:pt x="556" y="1314"/>
                  </a:lnTo>
                  <a:lnTo>
                    <a:pt x="566" y="1300"/>
                  </a:lnTo>
                  <a:lnTo>
                    <a:pt x="572" y="1284"/>
                  </a:lnTo>
                  <a:lnTo>
                    <a:pt x="574" y="1266"/>
                  </a:lnTo>
                  <a:lnTo>
                    <a:pt x="574" y="1248"/>
                  </a:lnTo>
                  <a:lnTo>
                    <a:pt x="570" y="1230"/>
                  </a:lnTo>
                  <a:lnTo>
                    <a:pt x="442" y="862"/>
                  </a:lnTo>
                  <a:lnTo>
                    <a:pt x="736" y="918"/>
                  </a:lnTo>
                  <a:lnTo>
                    <a:pt x="736" y="918"/>
                  </a:lnTo>
                  <a:lnTo>
                    <a:pt x="750" y="920"/>
                  </a:lnTo>
                  <a:lnTo>
                    <a:pt x="762" y="916"/>
                  </a:lnTo>
                  <a:lnTo>
                    <a:pt x="774" y="908"/>
                  </a:lnTo>
                  <a:lnTo>
                    <a:pt x="782" y="898"/>
                  </a:lnTo>
                  <a:lnTo>
                    <a:pt x="782" y="898"/>
                  </a:lnTo>
                  <a:lnTo>
                    <a:pt x="786" y="886"/>
                  </a:lnTo>
                  <a:lnTo>
                    <a:pt x="788" y="874"/>
                  </a:lnTo>
                  <a:lnTo>
                    <a:pt x="784" y="862"/>
                  </a:lnTo>
                  <a:lnTo>
                    <a:pt x="778" y="850"/>
                  </a:lnTo>
                  <a:lnTo>
                    <a:pt x="778" y="8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505050"/>
                </a:solidFill>
              </a:endParaRPr>
            </a:p>
          </p:txBody>
        </p:sp>
        <p:sp>
          <p:nvSpPr>
            <p:cNvPr id="109" name="Freeform 6"/>
            <p:cNvSpPr>
              <a:spLocks/>
            </p:cNvSpPr>
            <p:nvPr/>
          </p:nvSpPr>
          <p:spPr bwMode="auto">
            <a:xfrm>
              <a:off x="3530" y="1642"/>
              <a:ext cx="552" cy="858"/>
            </a:xfrm>
            <a:custGeom>
              <a:avLst/>
              <a:gdLst>
                <a:gd name="T0" fmla="*/ 0 w 552"/>
                <a:gd name="T1" fmla="*/ 858 h 858"/>
                <a:gd name="T2" fmla="*/ 0 w 552"/>
                <a:gd name="T3" fmla="*/ 0 h 858"/>
                <a:gd name="T4" fmla="*/ 552 w 552"/>
                <a:gd name="T5" fmla="*/ 656 h 858"/>
                <a:gd name="T6" fmla="*/ 228 w 552"/>
                <a:gd name="T7" fmla="*/ 592 h 858"/>
                <a:gd name="T8" fmla="*/ 0 w 552"/>
                <a:gd name="T9" fmla="*/ 858 h 858"/>
              </a:gdLst>
              <a:ahLst/>
              <a:cxnLst>
                <a:cxn ang="0">
                  <a:pos x="T0" y="T1"/>
                </a:cxn>
                <a:cxn ang="0">
                  <a:pos x="T2" y="T3"/>
                </a:cxn>
                <a:cxn ang="0">
                  <a:pos x="T4" y="T5"/>
                </a:cxn>
                <a:cxn ang="0">
                  <a:pos x="T6" y="T7"/>
                </a:cxn>
                <a:cxn ang="0">
                  <a:pos x="T8" y="T9"/>
                </a:cxn>
              </a:cxnLst>
              <a:rect l="0" t="0" r="r" b="b"/>
              <a:pathLst>
                <a:path w="552" h="858">
                  <a:moveTo>
                    <a:pt x="0" y="858"/>
                  </a:moveTo>
                  <a:lnTo>
                    <a:pt x="0" y="0"/>
                  </a:lnTo>
                  <a:lnTo>
                    <a:pt x="552" y="656"/>
                  </a:lnTo>
                  <a:lnTo>
                    <a:pt x="228" y="592"/>
                  </a:lnTo>
                  <a:lnTo>
                    <a:pt x="0" y="8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738" tIns="45368" rIns="90738" bIns="45368" numCol="1" anchor="t" anchorCtr="0" compatLnSpc="1">
              <a:prstTxWarp prst="textNoShape">
                <a:avLst/>
              </a:prstTxWarp>
            </a:bodyPr>
            <a:lstStyle/>
            <a:p>
              <a:pPr defTabSz="910437"/>
              <a:endParaRPr lang="en-US" sz="1885" dirty="0">
                <a:solidFill>
                  <a:srgbClr val="505050"/>
                </a:solidFill>
              </a:endParaRPr>
            </a:p>
          </p:txBody>
        </p:sp>
      </p:grpSp>
    </p:spTree>
    <p:extLst>
      <p:ext uri="{BB962C8B-B14F-4D97-AF65-F5344CB8AC3E}">
        <p14:creationId xmlns:p14="http://schemas.microsoft.com/office/powerpoint/2010/main" val="200120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nodeType="afterEffect">
                                  <p:stCondLst>
                                    <p:cond delay="250"/>
                                  </p:stCondLst>
                                  <p:childTnLst>
                                    <p:animEffect transition="out" filter="fade">
                                      <p:cBhvr>
                                        <p:cTn id="13" dur="500" tmFilter="0, 0; .2, .5; .8, .5; 1, 0"/>
                                        <p:tgtEl>
                                          <p:spTgt spid="107"/>
                                        </p:tgtEl>
                                      </p:cBhvr>
                                    </p:animEffect>
                                    <p:animScale>
                                      <p:cBhvr>
                                        <p:cTn id="14" dur="250" autoRev="1" fill="hold"/>
                                        <p:tgtEl>
                                          <p:spTgt spid="10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600" dirty="0" smtClean="0"/>
              <a:t>Resource Management</a:t>
            </a:r>
            <a:endParaRPr lang="en-US" sz="3600" dirty="0"/>
          </a:p>
        </p:txBody>
      </p:sp>
      <p:sp>
        <p:nvSpPr>
          <p:cNvPr id="4" name="Text Placeholder 3"/>
          <p:cNvSpPr>
            <a:spLocks noGrp="1"/>
          </p:cNvSpPr>
          <p:nvPr>
            <p:ph type="body" sz="quarter" idx="10"/>
          </p:nvPr>
        </p:nvSpPr>
        <p:spPr/>
        <p:txBody>
          <a:bodyPr/>
          <a:lstStyle/>
          <a:p>
            <a:r>
              <a:rPr lang="en-US" dirty="0" smtClean="0"/>
              <a:t>Capacity Planning</a:t>
            </a:r>
            <a:endParaRPr lang="en-US" dirty="0"/>
          </a:p>
        </p:txBody>
      </p:sp>
      <p:sp>
        <p:nvSpPr>
          <p:cNvPr id="3" name="Rectangle 2"/>
          <p:cNvSpPr/>
          <p:nvPr/>
        </p:nvSpPr>
        <p:spPr bwMode="auto">
          <a:xfrm>
            <a:off x="4344222" y="3481501"/>
            <a:ext cx="353050" cy="11939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344222" y="2558543"/>
            <a:ext cx="353050" cy="11939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460104" y="2710821"/>
            <a:ext cx="169754" cy="11224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482" tIns="45482" rIns="45482" bIns="45482" numCol="1" spcCol="0" rtlCol="0" fromWordArt="0" anchor="ctr" anchorCtr="0" forceAA="0" compatLnSpc="1">
            <a:prstTxWarp prst="textNoShape">
              <a:avLst/>
            </a:prstTxWarp>
            <a:noAutofit/>
          </a:bodyPr>
          <a:lstStyle/>
          <a:p>
            <a:pPr algn="ctr" defTabSz="909232" fontAlgn="base">
              <a:spcBef>
                <a:spcPct val="0"/>
              </a:spcBef>
              <a:spcAft>
                <a:spcPct val="0"/>
              </a:spcAft>
            </a:pPr>
            <a:endParaRPr lang="en-US" sz="219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3239941" y="809940"/>
            <a:ext cx="8920214" cy="4490356"/>
          </a:xfrm>
          <a:prstGeom prst="rect">
            <a:avLst/>
          </a:prstGeom>
        </p:spPr>
      </p:pic>
      <p:grpSp>
        <p:nvGrpSpPr>
          <p:cNvPr id="10" name="Group 9"/>
          <p:cNvGrpSpPr/>
          <p:nvPr/>
        </p:nvGrpSpPr>
        <p:grpSpPr>
          <a:xfrm>
            <a:off x="8408201" y="67797"/>
            <a:ext cx="2767793" cy="2417612"/>
            <a:chOff x="3618649" y="-1074672"/>
            <a:chExt cx="2782328" cy="2430310"/>
          </a:xfrm>
        </p:grpSpPr>
        <p:cxnSp>
          <p:nvCxnSpPr>
            <p:cNvPr id="11" name="Straight Connector 10"/>
            <p:cNvCxnSpPr/>
            <p:nvPr/>
          </p:nvCxnSpPr>
          <p:spPr>
            <a:xfrm flipH="1">
              <a:off x="4059479" y="-388185"/>
              <a:ext cx="1252" cy="1743823"/>
            </a:xfrm>
            <a:prstGeom prst="line">
              <a:avLst/>
            </a:prstGeom>
            <a:grpFill/>
            <a:ln w="38100" cap="flat" cmpd="sng" algn="ctr">
              <a:solidFill>
                <a:schemeClr val="accent4"/>
              </a:solidFill>
              <a:prstDash val="solid"/>
              <a:tailEnd type="oval"/>
            </a:ln>
            <a:effectLst/>
          </p:spPr>
        </p:cxnSp>
        <p:sp>
          <p:nvSpPr>
            <p:cNvPr id="12" name="TextBox 4"/>
            <p:cNvSpPr txBox="1"/>
            <p:nvPr/>
          </p:nvSpPr>
          <p:spPr>
            <a:xfrm>
              <a:off x="3618649" y="-1074672"/>
              <a:ext cx="2782328" cy="686487"/>
            </a:xfrm>
            <a:prstGeom prst="rect">
              <a:avLst/>
            </a:prstGeom>
            <a:solidFill>
              <a:schemeClr val="accent4"/>
            </a:solidFill>
            <a:ln w="3175">
              <a:noFill/>
              <a:prstDash val="solid"/>
              <a:miter lim="800000"/>
            </a:ln>
            <a:effectLst/>
          </p:spPr>
          <p:txBody>
            <a:bodyPr wrap="square" lIns="181475" tIns="90738" rIns="90721"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92" dirty="0"/>
                <a:t>Color coding lets you </a:t>
              </a:r>
              <a:r>
                <a:rPr lang="en-US" sz="1592" b="1" dirty="0"/>
                <a:t>identify discrepancies</a:t>
              </a:r>
            </a:p>
          </p:txBody>
        </p:sp>
      </p:grpSp>
    </p:spTree>
    <p:extLst>
      <p:ext uri="{BB962C8B-B14F-4D97-AF65-F5344CB8AC3E}">
        <p14:creationId xmlns:p14="http://schemas.microsoft.com/office/powerpoint/2010/main" val="107582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5472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5" y="14055"/>
            <a:ext cx="12179056" cy="6872424"/>
          </a:xfrm>
          <a:prstGeom prst="rect">
            <a:avLst/>
          </a:prstGeom>
        </p:spPr>
      </p:pic>
      <p:sp>
        <p:nvSpPr>
          <p:cNvPr id="12" name="Rectangle 11"/>
          <p:cNvSpPr/>
          <p:nvPr/>
        </p:nvSpPr>
        <p:spPr bwMode="auto">
          <a:xfrm rot="10800000" flipH="1" flipV="1">
            <a:off x="26494" y="15777"/>
            <a:ext cx="12179056" cy="6860125"/>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0681" tIns="45341" rIns="90681" bIns="45341" numCol="1" rtlCol="0" anchor="ctr" anchorCtr="0" compatLnSpc="1">
            <a:prstTxWarp prst="textNoShape">
              <a:avLst/>
            </a:prstTxWarp>
          </a:bodyPr>
          <a:lstStyle/>
          <a:p>
            <a:pPr algn="ctr" defTabSz="906377" fontAlgn="base">
              <a:spcBef>
                <a:spcPct val="0"/>
              </a:spcBef>
              <a:spcAft>
                <a:spcPct val="0"/>
              </a:spcAft>
            </a:pPr>
            <a:endParaRPr lang="en-US" sz="2278" dirty="0">
              <a:gradFill>
                <a:gsLst>
                  <a:gs pos="0">
                    <a:srgbClr val="FFFFFF"/>
                  </a:gs>
                  <a:gs pos="100000">
                    <a:srgbClr val="FFFFFF"/>
                  </a:gs>
                </a:gsLst>
                <a:lin ang="5400000" scaled="0"/>
              </a:gradFill>
            </a:endParaRPr>
          </a:p>
        </p:txBody>
      </p:sp>
      <p:sp>
        <p:nvSpPr>
          <p:cNvPr id="14" name="Rectangle 13"/>
          <p:cNvSpPr/>
          <p:nvPr/>
        </p:nvSpPr>
        <p:spPr bwMode="auto">
          <a:xfrm>
            <a:off x="26495" y="2981961"/>
            <a:ext cx="4947750" cy="2672625"/>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6842" tIns="45368" rIns="45368" bIns="45368" numCol="1" spcCol="0" rtlCol="0" fromWordArt="0" anchor="ctr" anchorCtr="0" forceAA="0" compatLnSpc="1">
            <a:prstTxWarp prst="textNoShape">
              <a:avLst/>
            </a:prstTxWarp>
            <a:noAutofit/>
          </a:bodyPr>
          <a:lstStyle/>
          <a:p>
            <a:pPr defTabSz="906959" fontAlgn="base">
              <a:spcBef>
                <a:spcPct val="0"/>
              </a:spcBef>
              <a:spcAft>
                <a:spcPct val="0"/>
              </a:spcAft>
              <a:defRPr/>
            </a:pPr>
            <a:r>
              <a:rPr lang="en-US" sz="5952" kern="0" dirty="0">
                <a:gradFill>
                  <a:gsLst>
                    <a:gs pos="0">
                      <a:srgbClr val="FFFFFF"/>
                    </a:gs>
                    <a:gs pos="100000">
                      <a:srgbClr val="FFFFFF"/>
                    </a:gs>
                  </a:gsLst>
                  <a:lin ang="5400000" scaled="0"/>
                </a:gradFill>
                <a:latin typeface="Segoe UI Light"/>
                <a:ea typeface="Segoe UI" pitchFamily="34" charset="0"/>
                <a:cs typeface="Segoe UI" pitchFamily="34" charset="0"/>
              </a:rPr>
              <a:t>IT Value</a:t>
            </a:r>
          </a:p>
        </p:txBody>
      </p:sp>
      <p:sp>
        <p:nvSpPr>
          <p:cNvPr id="7" name="TextBox 6"/>
          <p:cNvSpPr txBox="1"/>
          <p:nvPr/>
        </p:nvSpPr>
        <p:spPr>
          <a:xfrm>
            <a:off x="10525478" y="6088130"/>
            <a:ext cx="1511300" cy="595419"/>
          </a:xfrm>
          <a:prstGeom prst="rect">
            <a:avLst/>
          </a:prstGeom>
          <a:noFill/>
        </p:spPr>
        <p:txBody>
          <a:bodyPr lIns="0" tIns="0" rIns="0" bIns="0" anchor="ctr">
            <a:spAutoFit/>
          </a:bodyPr>
          <a:lstStyle/>
          <a:p>
            <a:pPr algn="ctr" defTabSz="905889">
              <a:defRPr/>
            </a:pPr>
            <a:r>
              <a:rPr lang="en-US" sz="3869" spc="-69" dirty="0">
                <a:solidFill>
                  <a:srgbClr val="009E49"/>
                </a:solidFill>
                <a:latin typeface="Segoe Pro" pitchFamily="34" charset="0"/>
              </a:rPr>
              <a:t>Project</a:t>
            </a: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937186" y="3306737"/>
            <a:ext cx="801323" cy="67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16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6832" y="53171"/>
            <a:ext cx="3189166" cy="2729996"/>
          </a:xfrm>
        </p:spPr>
        <p:txBody>
          <a:bodyPr/>
          <a:lstStyle/>
          <a:p>
            <a:r>
              <a:rPr lang="en-US" sz="3600" dirty="0" smtClean="0"/>
              <a:t>Enterprise Focus</a:t>
            </a:r>
            <a:endParaRPr lang="en-US" sz="3600" dirty="0"/>
          </a:p>
        </p:txBody>
      </p:sp>
      <p:sp>
        <p:nvSpPr>
          <p:cNvPr id="4" name="Text Placeholder 3"/>
          <p:cNvSpPr>
            <a:spLocks noGrp="1"/>
          </p:cNvSpPr>
          <p:nvPr>
            <p:ph type="body" sz="quarter" idx="10"/>
          </p:nvPr>
        </p:nvSpPr>
        <p:spPr>
          <a:xfrm>
            <a:off x="347529" y="3056967"/>
            <a:ext cx="2946744" cy="1786657"/>
          </a:xfrm>
        </p:spPr>
        <p:txBody>
          <a:bodyPr/>
          <a:lstStyle/>
          <a:p>
            <a:r>
              <a:rPr lang="en-US" sz="1787" dirty="0"/>
              <a:t>Infrastructure Consolidation</a:t>
            </a:r>
          </a:p>
        </p:txBody>
      </p:sp>
      <p:sp>
        <p:nvSpPr>
          <p:cNvPr id="5" name="Rectangle 4"/>
          <p:cNvSpPr/>
          <p:nvPr/>
        </p:nvSpPr>
        <p:spPr bwMode="auto">
          <a:xfrm>
            <a:off x="4006296" y="339548"/>
            <a:ext cx="7744747" cy="3907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2212" tIns="45368" rIns="45368" bIns="45368" numCol="1" spcCol="0" rtlCol="0" fromWordArt="0" anchor="t" anchorCtr="0" forceAA="0" compatLnSpc="1">
            <a:prstTxWarp prst="textNoShape">
              <a:avLst/>
            </a:prstTxWarp>
            <a:noAutofit/>
          </a:bodyPr>
          <a:lstStyle/>
          <a:p>
            <a:pPr algn="ctr" defTabSz="910437"/>
            <a:r>
              <a:rPr lang="en-US" sz="2381" dirty="0">
                <a:solidFill>
                  <a:srgbClr val="0070C0"/>
                </a:solidFill>
                <a:latin typeface="Segoe UI Light"/>
              </a:rPr>
              <a:t>SharePoint Online</a:t>
            </a:r>
          </a:p>
        </p:txBody>
      </p:sp>
      <p:sp>
        <p:nvSpPr>
          <p:cNvPr id="6" name="Rectangle 5"/>
          <p:cNvSpPr/>
          <p:nvPr/>
        </p:nvSpPr>
        <p:spPr bwMode="auto">
          <a:xfrm>
            <a:off x="4953499" y="453691"/>
            <a:ext cx="6660061" cy="54129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06959" fontAlgn="base">
              <a:spcBef>
                <a:spcPct val="0"/>
              </a:spcBef>
              <a:spcAft>
                <a:spcPct val="0"/>
              </a:spcAft>
            </a:pPr>
            <a:r>
              <a:rPr lang="en-US" sz="2381" dirty="0">
                <a:solidFill>
                  <a:srgbClr val="009E49"/>
                </a:solidFill>
                <a:latin typeface="Segoe UI Light"/>
              </a:rPr>
              <a:t>PWA</a:t>
            </a:r>
            <a:endParaRPr lang="en-US" sz="2184" dirty="0">
              <a:solidFill>
                <a:srgbClr val="009E49"/>
              </a:solidFill>
              <a:ea typeface="Segoe UI" pitchFamily="34" charset="0"/>
              <a:cs typeface="Segoe UI" pitchFamily="34" charset="0"/>
            </a:endParaRPr>
          </a:p>
        </p:txBody>
      </p:sp>
      <p:sp>
        <p:nvSpPr>
          <p:cNvPr id="10" name="Rectangle 9"/>
          <p:cNvSpPr/>
          <p:nvPr/>
        </p:nvSpPr>
        <p:spPr bwMode="auto">
          <a:xfrm>
            <a:off x="4953499" y="1129299"/>
            <a:ext cx="6660061" cy="300402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t" anchorCtr="0" forceAA="0" compatLnSpc="1">
            <a:prstTxWarp prst="textNoShape">
              <a:avLst/>
            </a:prstTxWarp>
            <a:noAutofit/>
          </a:bodyPr>
          <a:lstStyle/>
          <a:p>
            <a:pPr algn="ctr" defTabSz="910437"/>
            <a:r>
              <a:rPr lang="en-US" sz="2381" dirty="0">
                <a:solidFill>
                  <a:srgbClr val="009E49"/>
                </a:solidFill>
                <a:latin typeface="Segoe UI Light"/>
              </a:rPr>
              <a:t>Project Online </a:t>
            </a:r>
          </a:p>
        </p:txBody>
      </p:sp>
      <p:grpSp>
        <p:nvGrpSpPr>
          <p:cNvPr id="47" name="Group 46"/>
          <p:cNvGrpSpPr/>
          <p:nvPr/>
        </p:nvGrpSpPr>
        <p:grpSpPr>
          <a:xfrm>
            <a:off x="4138972" y="4602905"/>
            <a:ext cx="1759687" cy="1692408"/>
            <a:chOff x="4784125" y="4975171"/>
            <a:chExt cx="1133984" cy="1090626"/>
          </a:xfrm>
        </p:grpSpPr>
        <p:sp>
          <p:nvSpPr>
            <p:cNvPr id="12" name="Rectangle 11"/>
            <p:cNvSpPr/>
            <p:nvPr/>
          </p:nvSpPr>
          <p:spPr bwMode="auto">
            <a:xfrm>
              <a:off x="4784125" y="5549631"/>
              <a:ext cx="1133984"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0943" tIns="60471" rIns="120943" bIns="60471" numCol="1" rtlCol="0" anchor="ctr" anchorCtr="0" compatLnSpc="1">
              <a:prstTxWarp prst="textNoShape">
                <a:avLst/>
              </a:prstTxWarp>
            </a:bodyPr>
            <a:lstStyle/>
            <a:p>
              <a:pPr algn="ctr" defTabSz="888698" fontAlgn="base">
                <a:lnSpc>
                  <a:spcPct val="90000"/>
                </a:lnSpc>
                <a:spcBef>
                  <a:spcPct val="0"/>
                </a:spcBef>
                <a:spcAft>
                  <a:spcPct val="0"/>
                </a:spcAft>
              </a:pPr>
              <a:r>
                <a:rPr lang="en-US" sz="2381" dirty="0">
                  <a:solidFill>
                    <a:srgbClr val="007233"/>
                  </a:solidFill>
                  <a:latin typeface="Segoe UI Light"/>
                </a:rPr>
                <a:t>Project Database</a:t>
              </a:r>
            </a:p>
          </p:txBody>
        </p:sp>
        <p:sp>
          <p:nvSpPr>
            <p:cNvPr id="13" name="Freeform 30"/>
            <p:cNvSpPr>
              <a:spLocks noEditPoints="1"/>
            </p:cNvSpPr>
            <p:nvPr/>
          </p:nvSpPr>
          <p:spPr bwMode="auto">
            <a:xfrm flipH="1">
              <a:off x="4784125" y="4975171"/>
              <a:ext cx="1133984" cy="595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2"/>
            </a:solidFill>
            <a:ln>
              <a:noFill/>
            </a:ln>
            <a:extLst/>
          </p:spPr>
          <p:txBody>
            <a:bodyPr vert="horz" wrap="square" lIns="88953" tIns="44477" rIns="88953" bIns="44477" numCol="1" anchor="ctr" anchorCtr="0" compatLnSpc="1">
              <a:prstTxWarp prst="textNoShape">
                <a:avLst/>
              </a:prstTxWarp>
            </a:bodyPr>
            <a:lstStyle/>
            <a:p>
              <a:pPr defTabSz="910437"/>
              <a:endParaRPr lang="en-US" sz="1752" dirty="0">
                <a:solidFill>
                  <a:srgbClr val="505050"/>
                </a:solidFill>
              </a:endParaRPr>
            </a:p>
          </p:txBody>
        </p:sp>
      </p:grpSp>
      <p:grpSp>
        <p:nvGrpSpPr>
          <p:cNvPr id="51" name="Group 50"/>
          <p:cNvGrpSpPr/>
          <p:nvPr/>
        </p:nvGrpSpPr>
        <p:grpSpPr>
          <a:xfrm>
            <a:off x="6822175" y="4602895"/>
            <a:ext cx="2307570" cy="1540484"/>
            <a:chOff x="7410006" y="4969381"/>
            <a:chExt cx="1487054" cy="992725"/>
          </a:xfrm>
        </p:grpSpPr>
        <p:sp>
          <p:nvSpPr>
            <p:cNvPr id="14" name="Rectangle 13"/>
            <p:cNvSpPr/>
            <p:nvPr/>
          </p:nvSpPr>
          <p:spPr bwMode="auto">
            <a:xfrm>
              <a:off x="7410006" y="5653484"/>
              <a:ext cx="1487054" cy="308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0943" tIns="60471" rIns="120943" bIns="60471" numCol="1" rtlCol="0" anchor="ctr" anchorCtr="0" compatLnSpc="1">
              <a:prstTxWarp prst="textNoShape">
                <a:avLst/>
              </a:prstTxWarp>
            </a:bodyPr>
            <a:lstStyle/>
            <a:p>
              <a:pPr algn="ctr" defTabSz="888698" fontAlgn="base">
                <a:lnSpc>
                  <a:spcPct val="90000"/>
                </a:lnSpc>
                <a:spcBef>
                  <a:spcPct val="0"/>
                </a:spcBef>
                <a:spcAft>
                  <a:spcPct val="0"/>
                </a:spcAft>
              </a:pPr>
              <a:r>
                <a:rPr lang="en-US" sz="2381" dirty="0">
                  <a:solidFill>
                    <a:srgbClr val="0070C0"/>
                  </a:solidFill>
                  <a:latin typeface="Segoe UI Light"/>
                </a:rPr>
                <a:t>Content Database</a:t>
              </a:r>
            </a:p>
          </p:txBody>
        </p:sp>
        <p:sp>
          <p:nvSpPr>
            <p:cNvPr id="15" name="Freeform 30"/>
            <p:cNvSpPr>
              <a:spLocks noEditPoints="1"/>
            </p:cNvSpPr>
            <p:nvPr/>
          </p:nvSpPr>
          <p:spPr bwMode="auto">
            <a:xfrm flipH="1">
              <a:off x="7568889" y="4969381"/>
              <a:ext cx="1133984" cy="59943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8953" tIns="44477" rIns="88953" bIns="44477" numCol="1" anchor="ctr" anchorCtr="0" compatLnSpc="1">
              <a:prstTxWarp prst="textNoShape">
                <a:avLst/>
              </a:prstTxWarp>
            </a:bodyPr>
            <a:lstStyle/>
            <a:p>
              <a:pPr defTabSz="910437"/>
              <a:endParaRPr lang="en-US" sz="1752" dirty="0">
                <a:solidFill>
                  <a:srgbClr val="505050"/>
                </a:solidFill>
              </a:endParaRPr>
            </a:p>
          </p:txBody>
        </p:sp>
      </p:grpSp>
      <p:sp>
        <p:nvSpPr>
          <p:cNvPr id="16" name="Rectangle 15"/>
          <p:cNvSpPr/>
          <p:nvPr/>
        </p:nvSpPr>
        <p:spPr bwMode="auto">
          <a:xfrm>
            <a:off x="8732706" y="5731809"/>
            <a:ext cx="3412446" cy="282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0943" tIns="60471" rIns="120943" bIns="60471" numCol="1" rtlCol="0" anchor="ctr" anchorCtr="0" compatLnSpc="1">
            <a:prstTxWarp prst="textNoShape">
              <a:avLst/>
            </a:prstTxWarp>
          </a:bodyPr>
          <a:lstStyle/>
          <a:p>
            <a:pPr algn="ctr" defTabSz="888698" fontAlgn="base">
              <a:lnSpc>
                <a:spcPct val="80000"/>
              </a:lnSpc>
              <a:spcBef>
                <a:spcPct val="0"/>
              </a:spcBef>
              <a:spcAft>
                <a:spcPct val="0"/>
              </a:spcAft>
            </a:pPr>
            <a:r>
              <a:rPr lang="en-US" sz="2381" dirty="0">
                <a:solidFill>
                  <a:srgbClr val="0070C0"/>
                </a:solidFill>
                <a:latin typeface="Segoe UI Light"/>
              </a:rPr>
              <a:t>Configuration                 Database</a:t>
            </a:r>
          </a:p>
        </p:txBody>
      </p:sp>
      <p:sp>
        <p:nvSpPr>
          <p:cNvPr id="17" name="Freeform 30"/>
          <p:cNvSpPr>
            <a:spLocks noEditPoints="1"/>
          </p:cNvSpPr>
          <p:nvPr/>
        </p:nvSpPr>
        <p:spPr bwMode="auto">
          <a:xfrm flipH="1">
            <a:off x="9512609" y="4602892"/>
            <a:ext cx="1759687" cy="90190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8953" tIns="44477" rIns="88953" bIns="44477" numCol="1" anchor="t" anchorCtr="0" compatLnSpc="1">
            <a:prstTxWarp prst="textNoShape">
              <a:avLst/>
            </a:prstTxWarp>
          </a:bodyPr>
          <a:lstStyle/>
          <a:p>
            <a:pPr defTabSz="910437"/>
            <a:endParaRPr lang="en-US" sz="1752" dirty="0">
              <a:solidFill>
                <a:srgbClr val="505050"/>
              </a:solidFill>
            </a:endParaRPr>
          </a:p>
        </p:txBody>
      </p:sp>
      <p:sp>
        <p:nvSpPr>
          <p:cNvPr id="19" name="Rectangle 18"/>
          <p:cNvSpPr/>
          <p:nvPr/>
        </p:nvSpPr>
        <p:spPr bwMode="auto">
          <a:xfrm>
            <a:off x="6829232" y="1648587"/>
            <a:ext cx="4665178" cy="4752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885" dirty="0">
                <a:solidFill>
                  <a:srgbClr val="969696">
                    <a:lumMod val="50000"/>
                  </a:srgbClr>
                </a:solidFill>
              </a:rPr>
              <a:t>WCF Services</a:t>
            </a:r>
          </a:p>
        </p:txBody>
      </p:sp>
      <p:sp>
        <p:nvSpPr>
          <p:cNvPr id="22" name="Rectangle 21"/>
          <p:cNvSpPr/>
          <p:nvPr/>
        </p:nvSpPr>
        <p:spPr bwMode="auto">
          <a:xfrm>
            <a:off x="6829232" y="2213095"/>
            <a:ext cx="4665178" cy="4752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885" dirty="0">
                <a:solidFill>
                  <a:srgbClr val="969696">
                    <a:lumMod val="50000"/>
                  </a:srgbClr>
                </a:solidFill>
              </a:rPr>
              <a:t>Project Server Interface (PSI)</a:t>
            </a:r>
          </a:p>
        </p:txBody>
      </p:sp>
      <p:sp>
        <p:nvSpPr>
          <p:cNvPr id="25" name="Rectangle 24"/>
          <p:cNvSpPr/>
          <p:nvPr/>
        </p:nvSpPr>
        <p:spPr bwMode="auto">
          <a:xfrm>
            <a:off x="6829231" y="2777604"/>
            <a:ext cx="4665178" cy="4752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885" dirty="0">
                <a:solidFill>
                  <a:srgbClr val="969696">
                    <a:lumMod val="50000"/>
                  </a:srgbClr>
                </a:solidFill>
              </a:rPr>
              <a:t>Business Objects</a:t>
            </a:r>
          </a:p>
        </p:txBody>
      </p:sp>
      <p:sp>
        <p:nvSpPr>
          <p:cNvPr id="28" name="Rectangle 27"/>
          <p:cNvSpPr/>
          <p:nvPr/>
        </p:nvSpPr>
        <p:spPr bwMode="auto">
          <a:xfrm>
            <a:off x="6829233" y="3342109"/>
            <a:ext cx="2300513" cy="57272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391" dirty="0">
                <a:solidFill>
                  <a:srgbClr val="969696">
                    <a:lumMod val="50000"/>
                  </a:srgbClr>
                </a:solidFill>
              </a:rPr>
              <a:t>Project Calculation Service</a:t>
            </a:r>
          </a:p>
        </p:txBody>
      </p:sp>
      <p:sp>
        <p:nvSpPr>
          <p:cNvPr id="31" name="Rectangle 30"/>
          <p:cNvSpPr/>
          <p:nvPr/>
        </p:nvSpPr>
        <p:spPr bwMode="auto">
          <a:xfrm>
            <a:off x="9193898" y="3342110"/>
            <a:ext cx="2300513" cy="57873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391" dirty="0">
                <a:solidFill>
                  <a:srgbClr val="969696">
                    <a:lumMod val="50000"/>
                  </a:srgbClr>
                </a:solidFill>
              </a:rPr>
              <a:t>Project Server </a:t>
            </a:r>
            <a:br>
              <a:rPr lang="en-US" sz="1391" dirty="0">
                <a:solidFill>
                  <a:srgbClr val="969696">
                    <a:lumMod val="50000"/>
                  </a:srgbClr>
                </a:solidFill>
              </a:rPr>
            </a:br>
            <a:r>
              <a:rPr lang="en-US" sz="1391" dirty="0">
                <a:solidFill>
                  <a:srgbClr val="969696">
                    <a:lumMod val="50000"/>
                  </a:srgbClr>
                </a:solidFill>
              </a:rPr>
              <a:t>Workflow System</a:t>
            </a:r>
          </a:p>
        </p:txBody>
      </p:sp>
      <p:sp>
        <p:nvSpPr>
          <p:cNvPr id="34" name="Rectangle 33"/>
          <p:cNvSpPr/>
          <p:nvPr/>
        </p:nvSpPr>
        <p:spPr bwMode="auto">
          <a:xfrm rot="16200000">
            <a:off x="4200473" y="2566989"/>
            <a:ext cx="2300513" cy="4752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191" dirty="0">
                <a:solidFill>
                  <a:srgbClr val="969696">
                    <a:lumMod val="50000"/>
                  </a:srgbClr>
                </a:solidFill>
              </a:rPr>
              <a:t>Project Server Eventing System</a:t>
            </a:r>
          </a:p>
        </p:txBody>
      </p:sp>
      <p:sp>
        <p:nvSpPr>
          <p:cNvPr id="37" name="Rectangle 36"/>
          <p:cNvSpPr/>
          <p:nvPr/>
        </p:nvSpPr>
        <p:spPr bwMode="auto">
          <a:xfrm rot="16200000">
            <a:off x="4778171" y="2566988"/>
            <a:ext cx="2300513" cy="4752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191" dirty="0">
                <a:solidFill>
                  <a:srgbClr val="969696">
                    <a:lumMod val="50000"/>
                  </a:srgbClr>
                </a:solidFill>
              </a:rPr>
              <a:t>Local Event Handlers</a:t>
            </a:r>
          </a:p>
        </p:txBody>
      </p:sp>
      <p:sp>
        <p:nvSpPr>
          <p:cNvPr id="40" name="Rectangle 39"/>
          <p:cNvSpPr/>
          <p:nvPr/>
        </p:nvSpPr>
        <p:spPr bwMode="auto">
          <a:xfrm rot="16200000">
            <a:off x="5355869" y="2561233"/>
            <a:ext cx="2300513" cy="4752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10437"/>
            <a:r>
              <a:rPr lang="en-US" sz="1191" dirty="0">
                <a:solidFill>
                  <a:srgbClr val="969696">
                    <a:lumMod val="50000"/>
                  </a:srgbClr>
                </a:solidFill>
              </a:rPr>
              <a:t>Project Server Queuing System</a:t>
            </a:r>
          </a:p>
        </p:txBody>
      </p:sp>
      <p:cxnSp>
        <p:nvCxnSpPr>
          <p:cNvPr id="63" name="Elbow Connector 62"/>
          <p:cNvCxnSpPr>
            <a:stCxn id="25" idx="2"/>
            <a:endCxn id="13" idx="14"/>
          </p:cNvCxnSpPr>
          <p:nvPr/>
        </p:nvCxnSpPr>
        <p:spPr>
          <a:xfrm rot="5400000">
            <a:off x="6415284" y="1856355"/>
            <a:ext cx="1350066" cy="4143006"/>
          </a:xfrm>
          <a:prstGeom prst="bentConnector4">
            <a:avLst>
              <a:gd name="adj1" fmla="val 57876"/>
              <a:gd name="adj2" fmla="val 100000"/>
            </a:avLst>
          </a:prstGeom>
          <a:ln w="57150">
            <a:solidFill>
              <a:schemeClr val="accent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 name="Up-Down Arrow 2"/>
          <p:cNvSpPr/>
          <p:nvPr/>
        </p:nvSpPr>
        <p:spPr bwMode="auto">
          <a:xfrm>
            <a:off x="9057183" y="2550209"/>
            <a:ext cx="209276" cy="36187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368" tIns="45368" rIns="45368" bIns="45368" numCol="1" spcCol="0" rtlCol="0" fromWordArt="0" anchor="ctr" anchorCtr="0" forceAA="0" compatLnSpc="1">
            <a:prstTxWarp prst="textNoShape">
              <a:avLst/>
            </a:prstTxWarp>
            <a:noAutofit/>
          </a:bodyPr>
          <a:lstStyle/>
          <a:p>
            <a:pPr algn="ctr" defTabSz="906959" fontAlgn="base">
              <a:spcBef>
                <a:spcPct val="0"/>
              </a:spcBef>
              <a:spcAft>
                <a:spcPct val="0"/>
              </a:spcAft>
            </a:pPr>
            <a:endParaRPr lang="en-US" sz="2184" dirty="0">
              <a:gradFill>
                <a:gsLst>
                  <a:gs pos="0">
                    <a:srgbClr val="FFFFFF"/>
                  </a:gs>
                  <a:gs pos="100000">
                    <a:srgbClr val="FFFFFF"/>
                  </a:gs>
                </a:gsLst>
                <a:lin ang="5400000" scaled="0"/>
              </a:gradFill>
              <a:ea typeface="Segoe UI" pitchFamily="34" charset="0"/>
              <a:cs typeface="Segoe UI" pitchFamily="34" charset="0"/>
            </a:endParaRPr>
          </a:p>
        </p:txBody>
      </p:sp>
      <p:sp>
        <p:nvSpPr>
          <p:cNvPr id="52" name="Up-Down Arrow 51"/>
          <p:cNvSpPr/>
          <p:nvPr/>
        </p:nvSpPr>
        <p:spPr bwMode="auto">
          <a:xfrm>
            <a:off x="7849748" y="4257697"/>
            <a:ext cx="197635" cy="317580"/>
          </a:xfrm>
          <a:prstGeom prst="upDownArrow">
            <a:avLst/>
          </a:prstGeom>
          <a:solidFill>
            <a:srgbClr val="0070C0"/>
          </a:solidFill>
          <a:ln>
            <a:noFill/>
          </a:ln>
        </p:spPr>
        <p:txBody>
          <a:bodyPr vert="horz" wrap="square" lIns="88953" tIns="44477" rIns="88953" bIns="44477" numCol="1" anchor="t" anchorCtr="0" compatLnSpc="1">
            <a:prstTxWarp prst="textNoShape">
              <a:avLst/>
            </a:prstTxWarp>
          </a:bodyPr>
          <a:lstStyle/>
          <a:p>
            <a:pPr defTabSz="910437"/>
            <a:endParaRPr lang="en-US" sz="1752" dirty="0">
              <a:solidFill>
                <a:srgbClr val="505050"/>
              </a:solidFill>
            </a:endParaRPr>
          </a:p>
        </p:txBody>
      </p:sp>
      <p:sp>
        <p:nvSpPr>
          <p:cNvPr id="53" name="Up-Down Arrow 52"/>
          <p:cNvSpPr/>
          <p:nvPr/>
        </p:nvSpPr>
        <p:spPr bwMode="auto">
          <a:xfrm>
            <a:off x="10288874" y="4257697"/>
            <a:ext cx="197635" cy="317580"/>
          </a:xfrm>
          <a:prstGeom prst="upDownArrow">
            <a:avLst/>
          </a:prstGeom>
          <a:solidFill>
            <a:srgbClr val="0070C0"/>
          </a:solidFill>
          <a:ln>
            <a:noFill/>
          </a:ln>
        </p:spPr>
        <p:txBody>
          <a:bodyPr vert="horz" wrap="square" lIns="88953" tIns="44477" rIns="88953" bIns="44477" numCol="1" anchor="t" anchorCtr="0" compatLnSpc="1">
            <a:prstTxWarp prst="textNoShape">
              <a:avLst/>
            </a:prstTxWarp>
          </a:bodyPr>
          <a:lstStyle/>
          <a:p>
            <a:pPr defTabSz="910437"/>
            <a:endParaRPr lang="en-US" sz="1752" dirty="0">
              <a:solidFill>
                <a:srgbClr val="505050"/>
              </a:solidFill>
            </a:endParaRPr>
          </a:p>
        </p:txBody>
      </p:sp>
      <p:grpSp>
        <p:nvGrpSpPr>
          <p:cNvPr id="58" name="Group 57"/>
          <p:cNvGrpSpPr/>
          <p:nvPr/>
        </p:nvGrpSpPr>
        <p:grpSpPr>
          <a:xfrm>
            <a:off x="4389225" y="4602892"/>
            <a:ext cx="4676970" cy="1706536"/>
            <a:chOff x="5224076" y="4887207"/>
            <a:chExt cx="3013950" cy="1099732"/>
          </a:xfrm>
        </p:grpSpPr>
        <p:sp>
          <p:nvSpPr>
            <p:cNvPr id="57" name="Rectangle 56"/>
            <p:cNvSpPr/>
            <p:nvPr/>
          </p:nvSpPr>
          <p:spPr bwMode="auto">
            <a:xfrm>
              <a:off x="5224076" y="5470773"/>
              <a:ext cx="3013950"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0943" tIns="60471" rIns="120943" bIns="60471" numCol="1" rtlCol="0" anchor="ctr" anchorCtr="0" compatLnSpc="1">
              <a:prstTxWarp prst="textNoShape">
                <a:avLst/>
              </a:prstTxWarp>
            </a:bodyPr>
            <a:lstStyle/>
            <a:p>
              <a:pPr algn="ctr" defTabSz="888698" fontAlgn="base">
                <a:lnSpc>
                  <a:spcPct val="80000"/>
                </a:lnSpc>
                <a:spcBef>
                  <a:spcPct val="0"/>
                </a:spcBef>
                <a:spcAft>
                  <a:spcPct val="0"/>
                </a:spcAft>
              </a:pPr>
              <a:r>
                <a:rPr lang="en-US" sz="2381" dirty="0">
                  <a:solidFill>
                    <a:srgbClr val="0070C0"/>
                  </a:solidFill>
                  <a:latin typeface="Segoe UI Light"/>
                </a:rPr>
                <a:t>Content (+Project)                             Database</a:t>
              </a:r>
            </a:p>
          </p:txBody>
        </p:sp>
        <p:sp>
          <p:nvSpPr>
            <p:cNvPr id="59" name="Freeform 30"/>
            <p:cNvSpPr>
              <a:spLocks noEditPoints="1"/>
            </p:cNvSpPr>
            <p:nvPr/>
          </p:nvSpPr>
          <p:spPr bwMode="auto">
            <a:xfrm flipH="1">
              <a:off x="6157280" y="4887207"/>
              <a:ext cx="1147542" cy="60785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8953" tIns="44477" rIns="88953" bIns="44477" numCol="1" anchor="ctr" anchorCtr="0" compatLnSpc="1">
              <a:prstTxWarp prst="textNoShape">
                <a:avLst/>
              </a:prstTxWarp>
            </a:bodyPr>
            <a:lstStyle/>
            <a:p>
              <a:pPr defTabSz="910437"/>
              <a:endParaRPr lang="en-US" sz="1752" dirty="0">
                <a:solidFill>
                  <a:srgbClr val="505050"/>
                </a:solidFill>
              </a:endParaRPr>
            </a:p>
          </p:txBody>
        </p:sp>
      </p:grpSp>
      <p:sp>
        <p:nvSpPr>
          <p:cNvPr id="61" name="Up-Down Arrow 60"/>
          <p:cNvSpPr/>
          <p:nvPr/>
        </p:nvSpPr>
        <p:spPr bwMode="auto">
          <a:xfrm>
            <a:off x="6632530" y="4257697"/>
            <a:ext cx="197635" cy="317580"/>
          </a:xfrm>
          <a:prstGeom prst="upDownArrow">
            <a:avLst/>
          </a:prstGeom>
          <a:solidFill>
            <a:srgbClr val="0070C0"/>
          </a:solidFill>
          <a:ln>
            <a:noFill/>
          </a:ln>
        </p:spPr>
        <p:txBody>
          <a:bodyPr vert="horz" wrap="square" lIns="88953" tIns="44477" rIns="88953" bIns="44477" numCol="1" anchor="t" anchorCtr="0" compatLnSpc="1">
            <a:prstTxWarp prst="textNoShape">
              <a:avLst/>
            </a:prstTxWarp>
          </a:bodyPr>
          <a:lstStyle/>
          <a:p>
            <a:pPr defTabSz="910437"/>
            <a:endParaRPr lang="en-US" sz="1752" dirty="0">
              <a:solidFill>
                <a:srgbClr val="505050"/>
              </a:solidFill>
            </a:endParaRPr>
          </a:p>
        </p:txBody>
      </p:sp>
    </p:spTree>
    <p:extLst>
      <p:ext uri="{BB962C8B-B14F-4D97-AF65-F5344CB8AC3E}">
        <p14:creationId xmlns:p14="http://schemas.microsoft.com/office/powerpoint/2010/main" val="285743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2.59259E-6 L 0.11458 0.00093 " pathEditMode="relative" rAng="0" ptsTypes="AA">
                                      <p:cBhvr>
                                        <p:cTn id="6" dur="2000" fill="hold"/>
                                        <p:tgtEl>
                                          <p:spTgt spid="47"/>
                                        </p:tgtEl>
                                        <p:attrNameLst>
                                          <p:attrName>ppt_x</p:attrName>
                                          <p:attrName>ppt_y</p:attrName>
                                        </p:attrNameLst>
                                      </p:cBhvr>
                                      <p:rCtr x="5729" y="46"/>
                                    </p:animMotion>
                                  </p:childTnLst>
                                </p:cTn>
                              </p:par>
                              <p:par>
                                <p:cTn id="7" presetID="35" presetClass="path" presetSubtype="0" accel="50000" decel="50000" fill="hold" nodeType="withEffect">
                                  <p:stCondLst>
                                    <p:cond delay="0"/>
                                  </p:stCondLst>
                                  <p:childTnLst>
                                    <p:animMotion origin="layout" path="M 1.45833E-6 -4.81481E-6 L -0.1112 -0.00046 " pathEditMode="relative" rAng="0" ptsTypes="AA">
                                      <p:cBhvr>
                                        <p:cTn id="8" dur="2000" fill="hold"/>
                                        <p:tgtEl>
                                          <p:spTgt spid="51"/>
                                        </p:tgtEl>
                                        <p:attrNameLst>
                                          <p:attrName>ppt_x</p:attrName>
                                          <p:attrName>ppt_y</p:attrName>
                                        </p:attrNameLst>
                                      </p:cBhvr>
                                      <p:rCtr x="-5560" y="-23"/>
                                    </p:animMotion>
                                  </p:childTnLst>
                                </p:cTn>
                              </p:par>
                              <p:par>
                                <p:cTn id="9" presetID="16" presetClass="entr" presetSubtype="37" fill="hold" nodeType="withEffect">
                                  <p:stCondLst>
                                    <p:cond delay="1100"/>
                                  </p:stCondLst>
                                  <p:childTnLst>
                                    <p:set>
                                      <p:cBhvr>
                                        <p:cTn id="10" dur="1" fill="hold">
                                          <p:stCondLst>
                                            <p:cond delay="0"/>
                                          </p:stCondLst>
                                        </p:cTn>
                                        <p:tgtEl>
                                          <p:spTgt spid="58"/>
                                        </p:tgtEl>
                                        <p:attrNameLst>
                                          <p:attrName>style.visibility</p:attrName>
                                        </p:attrNameLst>
                                      </p:cBhvr>
                                      <p:to>
                                        <p:strVal val="visible"/>
                                      </p:to>
                                    </p:set>
                                    <p:animEffect transition="in" filter="barn(outVertical)">
                                      <p:cBhvr>
                                        <p:cTn id="11" dur="1100"/>
                                        <p:tgtEl>
                                          <p:spTgt spid="58"/>
                                        </p:tgtEl>
                                      </p:cBhvr>
                                    </p:animEffect>
                                  </p:childTnLst>
                                </p:cTn>
                              </p:par>
                              <p:par>
                                <p:cTn id="12" presetID="10" presetClass="exit" presetSubtype="0" fill="hold" nodeType="withEffect">
                                  <p:stCondLst>
                                    <p:cond delay="1100"/>
                                  </p:stCondLst>
                                  <p:childTnLst>
                                    <p:animEffect transition="out" filter="fade">
                                      <p:cBhvr>
                                        <p:cTn id="13" dur="500"/>
                                        <p:tgtEl>
                                          <p:spTgt spid="47"/>
                                        </p:tgtEl>
                                      </p:cBhvr>
                                    </p:animEffect>
                                    <p:set>
                                      <p:cBhvr>
                                        <p:cTn id="14" dur="1" fill="hold">
                                          <p:stCondLst>
                                            <p:cond delay="499"/>
                                          </p:stCondLst>
                                        </p:cTn>
                                        <p:tgtEl>
                                          <p:spTgt spid="47"/>
                                        </p:tgtEl>
                                        <p:attrNameLst>
                                          <p:attrName>style.visibility</p:attrName>
                                        </p:attrNameLst>
                                      </p:cBhvr>
                                      <p:to>
                                        <p:strVal val="hidden"/>
                                      </p:to>
                                    </p:set>
                                  </p:childTnLst>
                                </p:cTn>
                              </p:par>
                              <p:par>
                                <p:cTn id="15" presetID="10" presetClass="exit" presetSubtype="0" fill="hold" nodeType="withEffect">
                                  <p:stCondLst>
                                    <p:cond delay="1100"/>
                                  </p:stCondLst>
                                  <p:childTnLst>
                                    <p:animEffect transition="out" filter="fade">
                                      <p:cBhvr>
                                        <p:cTn id="16" dur="500"/>
                                        <p:tgtEl>
                                          <p:spTgt spid="51"/>
                                        </p:tgtEl>
                                      </p:cBhvr>
                                    </p:animEffect>
                                    <p:set>
                                      <p:cBhvr>
                                        <p:cTn id="17" dur="1" fill="hold">
                                          <p:stCondLst>
                                            <p:cond delay="499"/>
                                          </p:stCondLst>
                                        </p:cTn>
                                        <p:tgtEl>
                                          <p:spTgt spid="51"/>
                                        </p:tgtEl>
                                        <p:attrNameLst>
                                          <p:attrName>style.visibility</p:attrName>
                                        </p:attrNameLst>
                                      </p:cBhvr>
                                      <p:to>
                                        <p:strVal val="hidden"/>
                                      </p:to>
                                    </p:set>
                                  </p:childTnLst>
                                </p:cTn>
                              </p:par>
                              <p:par>
                                <p:cTn id="18" presetID="10" presetClass="exit" presetSubtype="0" fill="hold" grpId="0" nodeType="withEffect">
                                  <p:stCondLst>
                                    <p:cond delay="110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xit" presetSubtype="0" fill="hold" nodeType="withEffect">
                                  <p:stCondLst>
                                    <p:cond delay="1100"/>
                                  </p:stCondLst>
                                  <p:childTnLst>
                                    <p:animEffect transition="out" filter="fade">
                                      <p:cBhvr>
                                        <p:cTn id="22" dur="500"/>
                                        <p:tgtEl>
                                          <p:spTgt spid="63"/>
                                        </p:tgtEl>
                                      </p:cBhvr>
                                    </p:animEffect>
                                    <p:set>
                                      <p:cBhvr>
                                        <p:cTn id="23" dur="1" fill="hold">
                                          <p:stCondLst>
                                            <p:cond delay="499"/>
                                          </p:stCondLst>
                                        </p:cTn>
                                        <p:tgtEl>
                                          <p:spTgt spid="63"/>
                                        </p:tgtEl>
                                        <p:attrNameLst>
                                          <p:attrName>style.visibility</p:attrName>
                                        </p:attrNameLst>
                                      </p:cBhvr>
                                      <p:to>
                                        <p:strVal val="hidden"/>
                                      </p:to>
                                    </p:set>
                                  </p:childTnLst>
                                </p:cTn>
                              </p:par>
                              <p:par>
                                <p:cTn id="24" presetID="10" presetClass="entr" presetSubtype="0" fill="hold" grpId="0" nodeType="withEffect">
                                  <p:stCondLst>
                                    <p:cond delay="110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380" y="946636"/>
            <a:ext cx="7592342" cy="5154667"/>
          </a:xfrm>
          <a:prstGeom prst="rect">
            <a:avLst/>
          </a:prstGeom>
          <a:noFill/>
          <a:ln>
            <a:noFill/>
          </a:ln>
          <a:effectLst>
            <a:outerShdw blurRad="88900" dir="5400000" algn="ctr" rotWithShape="0">
              <a:srgbClr val="000000">
                <a:alpha val="50000"/>
              </a:srgbClr>
            </a:outerShdw>
          </a:effectLst>
        </p:spPr>
      </p:pic>
      <p:grpSp>
        <p:nvGrpSpPr>
          <p:cNvPr id="6" name="Group 5"/>
          <p:cNvGrpSpPr/>
          <p:nvPr/>
        </p:nvGrpSpPr>
        <p:grpSpPr>
          <a:xfrm>
            <a:off x="3805215" y="124747"/>
            <a:ext cx="3486656" cy="2981635"/>
            <a:chOff x="9232329" y="-5211399"/>
            <a:chExt cx="3712693" cy="3174931"/>
          </a:xfrm>
          <a:solidFill>
            <a:srgbClr val="44C1A3"/>
          </a:solidFill>
        </p:grpSpPr>
        <p:cxnSp>
          <p:nvCxnSpPr>
            <p:cNvPr id="7" name="Straight Connector 6"/>
            <p:cNvCxnSpPr/>
            <p:nvPr/>
          </p:nvCxnSpPr>
          <p:spPr>
            <a:xfrm>
              <a:off x="9846588" y="-4612993"/>
              <a:ext cx="13419" cy="2576525"/>
            </a:xfrm>
            <a:prstGeom prst="line">
              <a:avLst/>
            </a:prstGeom>
            <a:grpFill/>
            <a:ln w="38100" cap="flat" cmpd="sng" algn="ctr">
              <a:solidFill>
                <a:srgbClr val="44C1A3"/>
              </a:solidFill>
              <a:prstDash val="solid"/>
              <a:tailEnd type="oval"/>
            </a:ln>
            <a:effectLst/>
          </p:spPr>
        </p:cxnSp>
        <p:sp>
          <p:nvSpPr>
            <p:cNvPr id="8" name="TextBox 4"/>
            <p:cNvSpPr txBox="1"/>
            <p:nvPr/>
          </p:nvSpPr>
          <p:spPr>
            <a:xfrm>
              <a:off x="9232329" y="-5211399"/>
              <a:ext cx="3712693" cy="725946"/>
            </a:xfrm>
            <a:prstGeom prst="rect">
              <a:avLst/>
            </a:prstGeom>
            <a:grpFill/>
            <a:ln w="3175">
              <a:solidFill>
                <a:srgbClr val="44C1A3"/>
              </a:solidFill>
              <a:prstDash val="solid"/>
              <a:miter lim="800000"/>
            </a:ln>
            <a:effectLst/>
          </p:spPr>
          <p:txBody>
            <a:bodyPr wrap="square" lIns="181475" tIns="90738" rIns="90738"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88" b="1" dirty="0"/>
                <a:t>OData </a:t>
              </a:r>
              <a:r>
                <a:rPr lang="en-US" sz="1588" dirty="0"/>
                <a:t>available as a new standard data source in the </a:t>
              </a:r>
              <a:r>
                <a:rPr lang="en-US" sz="1588" b="1" dirty="0"/>
                <a:t>SSIS Toolbox</a:t>
              </a:r>
            </a:p>
          </p:txBody>
        </p:sp>
      </p:grpSp>
      <p:grpSp>
        <p:nvGrpSpPr>
          <p:cNvPr id="10" name="Group 9"/>
          <p:cNvGrpSpPr/>
          <p:nvPr/>
        </p:nvGrpSpPr>
        <p:grpSpPr>
          <a:xfrm>
            <a:off x="8092578" y="1688233"/>
            <a:ext cx="3881840" cy="2162518"/>
            <a:chOff x="9537083" y="-3676635"/>
            <a:chExt cx="4133497" cy="2302710"/>
          </a:xfrm>
        </p:grpSpPr>
        <p:cxnSp>
          <p:nvCxnSpPr>
            <p:cNvPr id="11" name="Straight Connector 10"/>
            <p:cNvCxnSpPr/>
            <p:nvPr/>
          </p:nvCxnSpPr>
          <p:spPr>
            <a:xfrm>
              <a:off x="10335636" y="-2811981"/>
              <a:ext cx="7473" cy="1438056"/>
            </a:xfrm>
            <a:prstGeom prst="line">
              <a:avLst/>
            </a:prstGeom>
            <a:grpFill/>
            <a:ln w="38100" cap="flat" cmpd="sng" algn="ctr">
              <a:solidFill>
                <a:schemeClr val="accent4"/>
              </a:solidFill>
              <a:prstDash val="solid"/>
              <a:tailEnd type="oval"/>
            </a:ln>
            <a:effectLst/>
          </p:spPr>
        </p:cxnSp>
        <p:sp>
          <p:nvSpPr>
            <p:cNvPr id="12" name="TextBox 4"/>
            <p:cNvSpPr txBox="1"/>
            <p:nvPr/>
          </p:nvSpPr>
          <p:spPr>
            <a:xfrm>
              <a:off x="9537083" y="-3676635"/>
              <a:ext cx="4133497" cy="991355"/>
            </a:xfrm>
            <a:prstGeom prst="rect">
              <a:avLst/>
            </a:prstGeom>
            <a:solidFill>
              <a:schemeClr val="accent4"/>
            </a:solidFill>
            <a:ln w="3175">
              <a:noFill/>
              <a:prstDash val="solid"/>
              <a:miter lim="800000"/>
            </a:ln>
            <a:effectLst/>
          </p:spPr>
          <p:txBody>
            <a:bodyPr wrap="square" lIns="181475" tIns="90738" rIns="90738" bIns="90738"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defTabSz="911774"/>
              <a:r>
                <a:rPr lang="en-US" sz="1588" dirty="0"/>
                <a:t>Authenticate by specifying appropriate Project Online self-service OData URL </a:t>
              </a:r>
              <a:br>
                <a:rPr lang="en-US" sz="1588" dirty="0"/>
              </a:br>
              <a:r>
                <a:rPr lang="en-US" sz="1588" dirty="0"/>
                <a:t>and Project Online credentials</a:t>
              </a:r>
            </a:p>
          </p:txBody>
        </p:sp>
      </p:grpSp>
      <p:sp>
        <p:nvSpPr>
          <p:cNvPr id="13" name="Text Placeholder 1"/>
          <p:cNvSpPr>
            <a:spLocks noGrp="1"/>
          </p:cNvSpPr>
          <p:nvPr>
            <p:ph type="body" idx="1"/>
          </p:nvPr>
        </p:nvSpPr>
        <p:spPr>
          <a:xfrm>
            <a:off x="326832" y="53171"/>
            <a:ext cx="3189166" cy="2729996"/>
          </a:xfrm>
        </p:spPr>
        <p:txBody>
          <a:bodyPr/>
          <a:lstStyle/>
          <a:p>
            <a:r>
              <a:rPr lang="en-US" sz="3600" dirty="0" smtClean="0"/>
              <a:t>Enterprise Focus</a:t>
            </a:r>
            <a:endParaRPr lang="en-US" sz="3600" dirty="0"/>
          </a:p>
        </p:txBody>
      </p:sp>
      <p:sp>
        <p:nvSpPr>
          <p:cNvPr id="14" name="Text Placeholder 3"/>
          <p:cNvSpPr txBox="1">
            <a:spLocks/>
          </p:cNvSpPr>
          <p:nvPr/>
        </p:nvSpPr>
        <p:spPr>
          <a:xfrm>
            <a:off x="347529" y="3056967"/>
            <a:ext cx="2946744" cy="178665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191"/>
              </a:spcAft>
              <a:buFont typeface="Arial" panose="020B0604020202020204" pitchFamily="34" charset="0"/>
              <a:buNone/>
              <a:defRPr sz="1588" kern="1200" spc="0" baseline="0">
                <a:solidFill>
                  <a:schemeClr val="bg1"/>
                </a:solidFill>
                <a:latin typeface="Segoe UI" pitchFamily="34" charset="0"/>
                <a:ea typeface="Segoe UI" pitchFamily="34" charset="0"/>
                <a:cs typeface="Segoe UI" pitchFamily="34" charset="0"/>
              </a:defRPr>
            </a:lvl1pPr>
            <a:lvl2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2pPr>
            <a:lvl3pPr marL="0" indent="0" algn="l" defTabSz="914400" rtl="0" eaLnBrk="1" latinLnBrk="0" hangingPunct="1">
              <a:lnSpc>
                <a:spcPct val="100000"/>
              </a:lnSpc>
              <a:spcBef>
                <a:spcPts val="0"/>
              </a:spcBef>
              <a:spcAft>
                <a:spcPts val="1191"/>
              </a:spcAft>
              <a:buFont typeface="Arial" panose="020B0604020202020204" pitchFamily="34" charset="0"/>
              <a:buNone/>
              <a:defRPr sz="1091" kern="1200" spc="0" baseline="0">
                <a:solidFill>
                  <a:schemeClr val="bg1"/>
                </a:solidFill>
                <a:latin typeface="Segoe UI" pitchFamily="34" charset="0"/>
                <a:ea typeface="Segoe UI" pitchFamily="34" charset="0"/>
                <a:cs typeface="Segoe UI" pitchFamily="34" charset="0"/>
              </a:defRPr>
            </a:lvl3pPr>
            <a:lvl4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4pPr>
            <a:lvl5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87" dirty="0" smtClean="0"/>
              <a:t>Enterprise</a:t>
            </a:r>
          </a:p>
          <a:p>
            <a:r>
              <a:rPr lang="en-US" sz="1787" dirty="0" smtClean="0"/>
              <a:t>Reporting</a:t>
            </a:r>
            <a:endParaRPr lang="en-US" sz="1787" dirty="0"/>
          </a:p>
        </p:txBody>
      </p:sp>
    </p:spTree>
    <p:extLst>
      <p:ext uri="{BB962C8B-B14F-4D97-AF65-F5344CB8AC3E}">
        <p14:creationId xmlns:p14="http://schemas.microsoft.com/office/powerpoint/2010/main" val="333738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924" y="927411"/>
            <a:ext cx="6945094" cy="5610905"/>
          </a:xfrm>
          <a:prstGeom prst="rect">
            <a:avLst/>
          </a:prstGeom>
          <a:ln>
            <a:solidFill>
              <a:schemeClr val="bg1">
                <a:lumMod val="50000"/>
              </a:schemeClr>
            </a:solidFill>
          </a:ln>
        </p:spPr>
      </p:pic>
      <p:sp>
        <p:nvSpPr>
          <p:cNvPr id="10" name="Text Placeholder 1"/>
          <p:cNvSpPr>
            <a:spLocks noGrp="1"/>
          </p:cNvSpPr>
          <p:nvPr>
            <p:ph type="body" idx="1"/>
          </p:nvPr>
        </p:nvSpPr>
        <p:spPr>
          <a:xfrm>
            <a:off x="326832" y="53171"/>
            <a:ext cx="3189166" cy="2729996"/>
          </a:xfrm>
        </p:spPr>
        <p:txBody>
          <a:bodyPr/>
          <a:lstStyle/>
          <a:p>
            <a:r>
              <a:rPr lang="en-US" sz="3600" dirty="0" smtClean="0"/>
              <a:t>Enterprise Focus</a:t>
            </a:r>
            <a:endParaRPr lang="en-US" sz="3600" dirty="0"/>
          </a:p>
        </p:txBody>
      </p:sp>
      <p:sp>
        <p:nvSpPr>
          <p:cNvPr id="11" name="Text Placeholder 3"/>
          <p:cNvSpPr txBox="1">
            <a:spLocks/>
          </p:cNvSpPr>
          <p:nvPr/>
        </p:nvSpPr>
        <p:spPr>
          <a:xfrm>
            <a:off x="347529" y="3056967"/>
            <a:ext cx="2946744" cy="178665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191"/>
              </a:spcAft>
              <a:buFont typeface="Arial" panose="020B0604020202020204" pitchFamily="34" charset="0"/>
              <a:buNone/>
              <a:defRPr sz="1588" kern="1200" spc="0" baseline="0">
                <a:solidFill>
                  <a:schemeClr val="bg1"/>
                </a:solidFill>
                <a:latin typeface="Segoe UI" pitchFamily="34" charset="0"/>
                <a:ea typeface="Segoe UI" pitchFamily="34" charset="0"/>
                <a:cs typeface="Segoe UI" pitchFamily="34" charset="0"/>
              </a:defRPr>
            </a:lvl1pPr>
            <a:lvl2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2pPr>
            <a:lvl3pPr marL="0" indent="0" algn="l" defTabSz="914400" rtl="0" eaLnBrk="1" latinLnBrk="0" hangingPunct="1">
              <a:lnSpc>
                <a:spcPct val="100000"/>
              </a:lnSpc>
              <a:spcBef>
                <a:spcPts val="0"/>
              </a:spcBef>
              <a:spcAft>
                <a:spcPts val="1191"/>
              </a:spcAft>
              <a:buFont typeface="Arial" panose="020B0604020202020204" pitchFamily="34" charset="0"/>
              <a:buNone/>
              <a:defRPr sz="1091" kern="1200" spc="0" baseline="0">
                <a:solidFill>
                  <a:schemeClr val="bg1"/>
                </a:solidFill>
                <a:latin typeface="Segoe UI" pitchFamily="34" charset="0"/>
                <a:ea typeface="Segoe UI" pitchFamily="34" charset="0"/>
                <a:cs typeface="Segoe UI" pitchFamily="34" charset="0"/>
              </a:defRPr>
            </a:lvl3pPr>
            <a:lvl4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4pPr>
            <a:lvl5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87" dirty="0" smtClean="0"/>
              <a:t>Enterprise</a:t>
            </a:r>
          </a:p>
          <a:p>
            <a:r>
              <a:rPr lang="en-US" sz="1787" dirty="0" smtClean="0"/>
              <a:t>Reporting</a:t>
            </a:r>
            <a:endParaRPr lang="en-US" sz="1787" dirty="0"/>
          </a:p>
        </p:txBody>
      </p:sp>
    </p:spTree>
    <p:extLst>
      <p:ext uri="{BB962C8B-B14F-4D97-AF65-F5344CB8AC3E}">
        <p14:creationId xmlns:p14="http://schemas.microsoft.com/office/powerpoint/2010/main" val="3341670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958" y="927411"/>
            <a:ext cx="8598561" cy="5155480"/>
          </a:xfrm>
          <a:prstGeom prst="rect">
            <a:avLst/>
          </a:prstGeom>
          <a:ln>
            <a:solidFill>
              <a:schemeClr val="bg1">
                <a:lumMod val="50000"/>
              </a:schemeClr>
            </a:solidFill>
          </a:ln>
        </p:spPr>
      </p:pic>
      <p:sp>
        <p:nvSpPr>
          <p:cNvPr id="10" name="Text Placeholder 1"/>
          <p:cNvSpPr>
            <a:spLocks noGrp="1"/>
          </p:cNvSpPr>
          <p:nvPr>
            <p:ph type="body" idx="1"/>
          </p:nvPr>
        </p:nvSpPr>
        <p:spPr>
          <a:xfrm>
            <a:off x="326832" y="53171"/>
            <a:ext cx="3189166" cy="2729996"/>
          </a:xfrm>
        </p:spPr>
        <p:txBody>
          <a:bodyPr/>
          <a:lstStyle/>
          <a:p>
            <a:r>
              <a:rPr lang="en-US" sz="3600" dirty="0" smtClean="0"/>
              <a:t>Enterprise Focus</a:t>
            </a:r>
            <a:endParaRPr lang="en-US" sz="3600" dirty="0"/>
          </a:p>
        </p:txBody>
      </p:sp>
      <p:sp>
        <p:nvSpPr>
          <p:cNvPr id="11" name="Text Placeholder 3"/>
          <p:cNvSpPr txBox="1">
            <a:spLocks/>
          </p:cNvSpPr>
          <p:nvPr/>
        </p:nvSpPr>
        <p:spPr>
          <a:xfrm>
            <a:off x="347529" y="3056967"/>
            <a:ext cx="2946744" cy="178665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191"/>
              </a:spcAft>
              <a:buFont typeface="Arial" panose="020B0604020202020204" pitchFamily="34" charset="0"/>
              <a:buNone/>
              <a:defRPr sz="1588" kern="1200" spc="0" baseline="0">
                <a:solidFill>
                  <a:schemeClr val="bg1"/>
                </a:solidFill>
                <a:latin typeface="Segoe UI" pitchFamily="34" charset="0"/>
                <a:ea typeface="Segoe UI" pitchFamily="34" charset="0"/>
                <a:cs typeface="Segoe UI" pitchFamily="34" charset="0"/>
              </a:defRPr>
            </a:lvl1pPr>
            <a:lvl2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2pPr>
            <a:lvl3pPr marL="0" indent="0" algn="l" defTabSz="914400" rtl="0" eaLnBrk="1" latinLnBrk="0" hangingPunct="1">
              <a:lnSpc>
                <a:spcPct val="100000"/>
              </a:lnSpc>
              <a:spcBef>
                <a:spcPts val="0"/>
              </a:spcBef>
              <a:spcAft>
                <a:spcPts val="1191"/>
              </a:spcAft>
              <a:buFont typeface="Arial" panose="020B0604020202020204" pitchFamily="34" charset="0"/>
              <a:buNone/>
              <a:defRPr sz="1091" kern="1200" spc="0" baseline="0">
                <a:solidFill>
                  <a:schemeClr val="bg1"/>
                </a:solidFill>
                <a:latin typeface="Segoe UI" pitchFamily="34" charset="0"/>
                <a:ea typeface="Segoe UI" pitchFamily="34" charset="0"/>
                <a:cs typeface="Segoe UI" pitchFamily="34" charset="0"/>
              </a:defRPr>
            </a:lvl3pPr>
            <a:lvl4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4pPr>
            <a:lvl5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87" dirty="0" smtClean="0"/>
              <a:t>Enterprise</a:t>
            </a:r>
          </a:p>
          <a:p>
            <a:r>
              <a:rPr lang="en-US" sz="1787" dirty="0" smtClean="0"/>
              <a:t>Reporting</a:t>
            </a:r>
            <a:endParaRPr lang="en-US" sz="1787" dirty="0"/>
          </a:p>
        </p:txBody>
      </p:sp>
    </p:spTree>
    <p:extLst>
      <p:ext uri="{BB962C8B-B14F-4D97-AF65-F5344CB8AC3E}">
        <p14:creationId xmlns:p14="http://schemas.microsoft.com/office/powerpoint/2010/main" val="1838921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958" y="927411"/>
            <a:ext cx="6359219" cy="5512087"/>
          </a:xfrm>
          <a:prstGeom prst="rect">
            <a:avLst/>
          </a:prstGeom>
          <a:ln>
            <a:solidFill>
              <a:schemeClr val="bg1">
                <a:lumMod val="50000"/>
              </a:schemeClr>
            </a:solidFill>
          </a:ln>
        </p:spPr>
      </p:pic>
      <p:sp>
        <p:nvSpPr>
          <p:cNvPr id="7" name="Text Placeholder 1"/>
          <p:cNvSpPr>
            <a:spLocks noGrp="1"/>
          </p:cNvSpPr>
          <p:nvPr>
            <p:ph type="body" idx="1"/>
          </p:nvPr>
        </p:nvSpPr>
        <p:spPr>
          <a:xfrm>
            <a:off x="326832" y="53171"/>
            <a:ext cx="3189166" cy="2729996"/>
          </a:xfrm>
        </p:spPr>
        <p:txBody>
          <a:bodyPr/>
          <a:lstStyle/>
          <a:p>
            <a:r>
              <a:rPr lang="en-US" sz="3600" dirty="0" smtClean="0"/>
              <a:t>Enterprise Focus</a:t>
            </a:r>
            <a:endParaRPr lang="en-US" sz="3600" dirty="0"/>
          </a:p>
        </p:txBody>
      </p:sp>
      <p:sp>
        <p:nvSpPr>
          <p:cNvPr id="8" name="Text Placeholder 3"/>
          <p:cNvSpPr txBox="1">
            <a:spLocks/>
          </p:cNvSpPr>
          <p:nvPr/>
        </p:nvSpPr>
        <p:spPr>
          <a:xfrm>
            <a:off x="347529" y="3056967"/>
            <a:ext cx="2946744" cy="178665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191"/>
              </a:spcAft>
              <a:buFont typeface="Arial" panose="020B0604020202020204" pitchFamily="34" charset="0"/>
              <a:buNone/>
              <a:defRPr sz="1588" kern="1200" spc="0" baseline="0">
                <a:solidFill>
                  <a:schemeClr val="bg1"/>
                </a:solidFill>
                <a:latin typeface="Segoe UI" pitchFamily="34" charset="0"/>
                <a:ea typeface="Segoe UI" pitchFamily="34" charset="0"/>
                <a:cs typeface="Segoe UI" pitchFamily="34" charset="0"/>
              </a:defRPr>
            </a:lvl1pPr>
            <a:lvl2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2pPr>
            <a:lvl3pPr marL="0" indent="0" algn="l" defTabSz="914400" rtl="0" eaLnBrk="1" latinLnBrk="0" hangingPunct="1">
              <a:lnSpc>
                <a:spcPct val="100000"/>
              </a:lnSpc>
              <a:spcBef>
                <a:spcPts val="0"/>
              </a:spcBef>
              <a:spcAft>
                <a:spcPts val="1191"/>
              </a:spcAft>
              <a:buFont typeface="Arial" panose="020B0604020202020204" pitchFamily="34" charset="0"/>
              <a:buNone/>
              <a:defRPr sz="1091" kern="1200" spc="0" baseline="0">
                <a:solidFill>
                  <a:schemeClr val="bg1"/>
                </a:solidFill>
                <a:latin typeface="Segoe UI" pitchFamily="34" charset="0"/>
                <a:ea typeface="Segoe UI" pitchFamily="34" charset="0"/>
                <a:cs typeface="Segoe UI" pitchFamily="34" charset="0"/>
              </a:defRPr>
            </a:lvl3pPr>
            <a:lvl4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4pPr>
            <a:lvl5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87" dirty="0" smtClean="0"/>
              <a:t>Enterprise</a:t>
            </a:r>
          </a:p>
          <a:p>
            <a:r>
              <a:rPr lang="en-US" sz="1787" dirty="0" smtClean="0"/>
              <a:t>Reporting</a:t>
            </a:r>
            <a:endParaRPr lang="en-US" sz="1787" dirty="0"/>
          </a:p>
        </p:txBody>
      </p:sp>
    </p:spTree>
    <p:extLst>
      <p:ext uri="{BB962C8B-B14F-4D97-AF65-F5344CB8AC3E}">
        <p14:creationId xmlns:p14="http://schemas.microsoft.com/office/powerpoint/2010/main" val="6518114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958" y="927411"/>
            <a:ext cx="8562915" cy="4299497"/>
          </a:xfrm>
          <a:prstGeom prst="rect">
            <a:avLst/>
          </a:prstGeom>
          <a:ln>
            <a:solidFill>
              <a:schemeClr val="bg1">
                <a:lumMod val="50000"/>
              </a:schemeClr>
            </a:solidFill>
          </a:ln>
        </p:spPr>
      </p:pic>
      <p:sp>
        <p:nvSpPr>
          <p:cNvPr id="13" name="Text Placeholder 1"/>
          <p:cNvSpPr>
            <a:spLocks noGrp="1"/>
          </p:cNvSpPr>
          <p:nvPr>
            <p:ph type="body" idx="1"/>
          </p:nvPr>
        </p:nvSpPr>
        <p:spPr>
          <a:xfrm>
            <a:off x="326832" y="53171"/>
            <a:ext cx="3189166" cy="2729996"/>
          </a:xfrm>
        </p:spPr>
        <p:txBody>
          <a:bodyPr/>
          <a:lstStyle/>
          <a:p>
            <a:r>
              <a:rPr lang="en-US" sz="3600" dirty="0" smtClean="0"/>
              <a:t>Enterprise Focus</a:t>
            </a:r>
            <a:endParaRPr lang="en-US" sz="3600" dirty="0"/>
          </a:p>
        </p:txBody>
      </p:sp>
      <p:sp>
        <p:nvSpPr>
          <p:cNvPr id="14" name="Text Placeholder 3"/>
          <p:cNvSpPr txBox="1">
            <a:spLocks/>
          </p:cNvSpPr>
          <p:nvPr/>
        </p:nvSpPr>
        <p:spPr>
          <a:xfrm>
            <a:off x="347529" y="3056967"/>
            <a:ext cx="2946744" cy="178665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191"/>
              </a:spcAft>
              <a:buFont typeface="Arial" panose="020B0604020202020204" pitchFamily="34" charset="0"/>
              <a:buNone/>
              <a:defRPr sz="1588" kern="1200" spc="0" baseline="0">
                <a:solidFill>
                  <a:schemeClr val="bg1"/>
                </a:solidFill>
                <a:latin typeface="Segoe UI" pitchFamily="34" charset="0"/>
                <a:ea typeface="Segoe UI" pitchFamily="34" charset="0"/>
                <a:cs typeface="Segoe UI" pitchFamily="34" charset="0"/>
              </a:defRPr>
            </a:lvl1pPr>
            <a:lvl2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2pPr>
            <a:lvl3pPr marL="0" indent="0" algn="l" defTabSz="914400" rtl="0" eaLnBrk="1" latinLnBrk="0" hangingPunct="1">
              <a:lnSpc>
                <a:spcPct val="100000"/>
              </a:lnSpc>
              <a:spcBef>
                <a:spcPts val="0"/>
              </a:spcBef>
              <a:spcAft>
                <a:spcPts val="1191"/>
              </a:spcAft>
              <a:buFont typeface="Arial" panose="020B0604020202020204" pitchFamily="34" charset="0"/>
              <a:buNone/>
              <a:defRPr sz="1091" kern="1200" spc="0" baseline="0">
                <a:solidFill>
                  <a:schemeClr val="bg1"/>
                </a:solidFill>
                <a:latin typeface="Segoe UI" pitchFamily="34" charset="0"/>
                <a:ea typeface="Segoe UI" pitchFamily="34" charset="0"/>
                <a:cs typeface="Segoe UI" pitchFamily="34" charset="0"/>
              </a:defRPr>
            </a:lvl3pPr>
            <a:lvl4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4pPr>
            <a:lvl5pPr marL="0" indent="0" algn="l" defTabSz="914400" rtl="0" eaLnBrk="1" latinLnBrk="0" hangingPunct="1">
              <a:lnSpc>
                <a:spcPct val="100000"/>
              </a:lnSpc>
              <a:spcBef>
                <a:spcPts val="0"/>
              </a:spcBef>
              <a:spcAft>
                <a:spcPts val="1191"/>
              </a:spcAft>
              <a:buFont typeface="Arial" panose="020B0604020202020204" pitchFamily="34" charset="0"/>
              <a:buNone/>
              <a:defRPr sz="1191" kern="1200" spc="0" baseline="0">
                <a:solidFill>
                  <a:schemeClr val="bg1"/>
                </a:solidFill>
                <a:latin typeface="Segoe UI" pitchFamily="34" charset="0"/>
                <a:ea typeface="Segoe UI" pitchFamily="34" charset="0"/>
                <a:cs typeface="Segoe UI"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87" dirty="0" smtClean="0"/>
              <a:t>Enterprise</a:t>
            </a:r>
          </a:p>
          <a:p>
            <a:r>
              <a:rPr lang="en-US" sz="1787" dirty="0" smtClean="0"/>
              <a:t>Reporting</a:t>
            </a:r>
            <a:endParaRPr lang="en-US" sz="1787" dirty="0"/>
          </a:p>
        </p:txBody>
      </p:sp>
    </p:spTree>
    <p:extLst>
      <p:ext uri="{BB962C8B-B14F-4D97-AF65-F5344CB8AC3E}">
        <p14:creationId xmlns:p14="http://schemas.microsoft.com/office/powerpoint/2010/main" val="4112772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4199015" y="2339821"/>
            <a:ext cx="7032214" cy="2220058"/>
          </a:xfrm>
          <a:prstGeom prst="rect">
            <a:avLst/>
          </a:prstGeom>
          <a:solidFill>
            <a:schemeClr val="bg1">
              <a:lumMod val="95000"/>
            </a:schemeClr>
          </a:solidFill>
          <a:ln>
            <a:solidFill>
              <a:schemeClr val="bg2">
                <a:lumMod val="20000"/>
                <a:lumOff val="80000"/>
              </a:schemeClr>
            </a:solidFill>
          </a:ln>
          <a:effectLst>
            <a:outerShdw blurRad="50800" dist="38100" dir="2700000" algn="tl" rotWithShape="0">
              <a:prstClr val="black">
                <a:alpha val="40000"/>
              </a:prstClr>
            </a:outerShdw>
          </a:effectLst>
        </p:spPr>
      </p:pic>
      <p:grpSp>
        <p:nvGrpSpPr>
          <p:cNvPr id="7" name="Group 6"/>
          <p:cNvGrpSpPr/>
          <p:nvPr/>
        </p:nvGrpSpPr>
        <p:grpSpPr>
          <a:xfrm>
            <a:off x="4199015" y="1408471"/>
            <a:ext cx="3094062" cy="2796680"/>
            <a:chOff x="4460791" y="717544"/>
            <a:chExt cx="3102616" cy="2760176"/>
          </a:xfrm>
          <a:solidFill>
            <a:srgbClr val="44C1A3"/>
          </a:solidFill>
        </p:grpSpPr>
        <p:sp>
          <p:nvSpPr>
            <p:cNvPr id="8" name="Rectangle 7"/>
            <p:cNvSpPr/>
            <p:nvPr/>
          </p:nvSpPr>
          <p:spPr bwMode="auto">
            <a:xfrm>
              <a:off x="4460791" y="717544"/>
              <a:ext cx="3102616" cy="794603"/>
            </a:xfrm>
            <a:prstGeom prst="rect">
              <a:avLst/>
            </a:prstGeom>
            <a:grpFill/>
            <a:ln w="28575">
              <a:solidFill>
                <a:srgbClr val="44C1A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765" tIns="143011" rIns="178765" bIns="143011" numCol="1" spcCol="0" rtlCol="0" fromWordArt="0" anchor="ctr" anchorCtr="0" forceAA="0" compatLnSpc="1">
              <a:prstTxWarp prst="textNoShape">
                <a:avLst/>
              </a:prstTxWarp>
              <a:noAutofit/>
            </a:bodyPr>
            <a:lstStyle/>
            <a:p>
              <a:pPr defTabSz="911339" fontAlgn="base">
                <a:spcBef>
                  <a:spcPct val="0"/>
                </a:spcBef>
                <a:spcAft>
                  <a:spcPct val="0"/>
                </a:spcAft>
              </a:pPr>
              <a:r>
                <a:rPr lang="en-US" sz="1600" dirty="0">
                  <a:solidFill>
                    <a:schemeClr val="bg1"/>
                  </a:solidFill>
                  <a:ea typeface="Segoe UI" panose="020B0502040204020203" pitchFamily="34" charset="0"/>
                  <a:cs typeface="Segoe UI" panose="020B0502040204020203" pitchFamily="34" charset="0"/>
                </a:rPr>
                <a:t>PM adds a new “Shopping Cart” feature to Project Plan in Project Professional.</a:t>
              </a:r>
            </a:p>
          </p:txBody>
        </p:sp>
        <p:cxnSp>
          <p:nvCxnSpPr>
            <p:cNvPr id="9" name="Straight Connector 8"/>
            <p:cNvCxnSpPr>
              <a:endCxn id="8" idx="2"/>
            </p:cNvCxnSpPr>
            <p:nvPr/>
          </p:nvCxnSpPr>
          <p:spPr>
            <a:xfrm flipH="1" flipV="1">
              <a:off x="6012099" y="1512147"/>
              <a:ext cx="13946" cy="1965573"/>
            </a:xfrm>
            <a:prstGeom prst="line">
              <a:avLst/>
            </a:prstGeom>
            <a:grpFill/>
            <a:ln w="28575">
              <a:solidFill>
                <a:srgbClr val="44C1A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0" name="TextBox 9"/>
          <p:cNvSpPr txBox="1"/>
          <p:nvPr/>
        </p:nvSpPr>
        <p:spPr>
          <a:xfrm>
            <a:off x="4199014" y="4686117"/>
            <a:ext cx="2076209" cy="245773"/>
          </a:xfrm>
          <a:prstGeom prst="rect">
            <a:avLst/>
          </a:prstGeom>
          <a:noFill/>
        </p:spPr>
        <p:txBody>
          <a:bodyPr wrap="none" rtlCol="0">
            <a:spAutoFit/>
          </a:bodyPr>
          <a:lstStyle/>
          <a:p>
            <a:pPr defTabSz="911637"/>
            <a:r>
              <a:rPr lang="en-US" sz="997" i="1" dirty="0">
                <a:solidFill>
                  <a:srgbClr val="505050"/>
                </a:solidFill>
                <a:ea typeface="Segoe UI" panose="020B0502040204020203" pitchFamily="34" charset="0"/>
                <a:cs typeface="Segoe UI" panose="020B0502040204020203" pitchFamily="34" charset="0"/>
              </a:rPr>
              <a:t>Screenshot from Project Professional</a:t>
            </a:r>
          </a:p>
        </p:txBody>
      </p:sp>
      <p:sp>
        <p:nvSpPr>
          <p:cNvPr id="11" name="Text Placeholder 4"/>
          <p:cNvSpPr>
            <a:spLocks noGrp="1"/>
          </p:cNvSpPr>
          <p:nvPr>
            <p:ph type="body" idx="1"/>
          </p:nvPr>
        </p:nvSpPr>
        <p:spPr>
          <a:xfrm>
            <a:off x="203315" y="2850185"/>
            <a:ext cx="3302481" cy="1175194"/>
          </a:xfrm>
        </p:spPr>
        <p:txBody>
          <a:bodyPr/>
          <a:lstStyle/>
          <a:p>
            <a:r>
              <a:rPr lang="en-US" sz="3600" dirty="0" smtClean="0"/>
              <a:t>Integration with Visual Studio Team Foundation Server</a:t>
            </a:r>
            <a:endParaRPr lang="en-US" sz="3600" dirty="0"/>
          </a:p>
        </p:txBody>
      </p:sp>
    </p:spTree>
    <p:extLst>
      <p:ext uri="{BB962C8B-B14F-4D97-AF65-F5344CB8AC3E}">
        <p14:creationId xmlns:p14="http://schemas.microsoft.com/office/powerpoint/2010/main" val="272006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469880" y="2941269"/>
            <a:ext cx="7031920" cy="2423223"/>
          </a:xfrm>
          <a:prstGeom prst="rect">
            <a:avLst/>
          </a:prstGeom>
          <a:solidFill>
            <a:schemeClr val="bg1">
              <a:lumMod val="95000"/>
            </a:schemeClr>
          </a:solidFill>
          <a:ln>
            <a:solidFill>
              <a:schemeClr val="bg2">
                <a:lumMod val="20000"/>
                <a:lumOff val="80000"/>
              </a:schemeClr>
            </a:solidFill>
          </a:ln>
          <a:effectLst>
            <a:outerShdw blurRad="50800" dist="38100" dir="2700000" algn="tl" rotWithShape="0">
              <a:prstClr val="black">
                <a:alpha val="40000"/>
              </a:prstClr>
            </a:outerShdw>
          </a:effectLst>
        </p:spPr>
      </p:pic>
      <p:grpSp>
        <p:nvGrpSpPr>
          <p:cNvPr id="7" name="Group 6"/>
          <p:cNvGrpSpPr/>
          <p:nvPr/>
        </p:nvGrpSpPr>
        <p:grpSpPr>
          <a:xfrm>
            <a:off x="4441537" y="1784555"/>
            <a:ext cx="2838995" cy="3096789"/>
            <a:chOff x="4460791" y="447319"/>
            <a:chExt cx="2846843" cy="3105350"/>
          </a:xfrm>
          <a:solidFill>
            <a:srgbClr val="44C1A3"/>
          </a:solidFill>
        </p:grpSpPr>
        <p:sp>
          <p:nvSpPr>
            <p:cNvPr id="8" name="Rectangle 7"/>
            <p:cNvSpPr/>
            <p:nvPr/>
          </p:nvSpPr>
          <p:spPr bwMode="auto">
            <a:xfrm>
              <a:off x="4460791" y="447319"/>
              <a:ext cx="2846843" cy="910214"/>
            </a:xfrm>
            <a:prstGeom prst="rect">
              <a:avLst/>
            </a:prstGeom>
            <a:grpFill/>
            <a:ln w="28575">
              <a:solidFill>
                <a:srgbClr val="44C1A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765" tIns="143011" rIns="178765" bIns="143011" numCol="1" spcCol="0" rtlCol="0" fromWordArt="0" anchor="ctr" anchorCtr="0" forceAA="0" compatLnSpc="1">
              <a:prstTxWarp prst="textNoShape">
                <a:avLst/>
              </a:prstTxWarp>
              <a:noAutofit/>
            </a:bodyPr>
            <a:lstStyle/>
            <a:p>
              <a:pPr defTabSz="911339" fontAlgn="base">
                <a:spcBef>
                  <a:spcPct val="0"/>
                </a:spcBef>
                <a:spcAft>
                  <a:spcPct val="0"/>
                </a:spcAft>
                <a:defRPr/>
              </a:pPr>
              <a:r>
                <a:rPr lang="en-US" sz="1197" dirty="0">
                  <a:solidFill>
                    <a:schemeClr val="bg1"/>
                  </a:solidFill>
                  <a:ea typeface="Segoe UI" panose="020B0502040204020203" pitchFamily="34" charset="0"/>
                  <a:cs typeface="Segoe UI" panose="020B0502040204020203" pitchFamily="34" charset="0"/>
                </a:rPr>
                <a:t>D</a:t>
              </a:r>
              <a:r>
                <a:rPr lang="en-US" sz="1600" dirty="0">
                  <a:solidFill>
                    <a:schemeClr val="bg1"/>
                  </a:solidFill>
                  <a:ea typeface="Segoe UI" panose="020B0502040204020203" pitchFamily="34" charset="0"/>
                  <a:cs typeface="Segoe UI" panose="020B0502040204020203" pitchFamily="34" charset="0"/>
                </a:rPr>
                <a:t>ev manager notices the new requirement appear in Team Foundation Server.</a:t>
              </a:r>
            </a:p>
          </p:txBody>
        </p:sp>
        <p:cxnSp>
          <p:nvCxnSpPr>
            <p:cNvPr id="9" name="Straight Connector 8"/>
            <p:cNvCxnSpPr>
              <a:endCxn id="8" idx="2"/>
            </p:cNvCxnSpPr>
            <p:nvPr/>
          </p:nvCxnSpPr>
          <p:spPr>
            <a:xfrm flipH="1" flipV="1">
              <a:off x="5884212" y="1357533"/>
              <a:ext cx="186804" cy="2195136"/>
            </a:xfrm>
            <a:prstGeom prst="line">
              <a:avLst/>
            </a:prstGeom>
            <a:grpFill/>
            <a:ln w="28575">
              <a:solidFill>
                <a:srgbClr val="44C1A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0" name="TextBox 9"/>
          <p:cNvSpPr txBox="1"/>
          <p:nvPr/>
        </p:nvSpPr>
        <p:spPr>
          <a:xfrm>
            <a:off x="4441538" y="5373801"/>
            <a:ext cx="3015569" cy="245773"/>
          </a:xfrm>
          <a:prstGeom prst="rect">
            <a:avLst/>
          </a:prstGeom>
          <a:noFill/>
        </p:spPr>
        <p:txBody>
          <a:bodyPr wrap="none" rtlCol="0">
            <a:spAutoFit/>
          </a:bodyPr>
          <a:lstStyle/>
          <a:p>
            <a:pPr defTabSz="911637">
              <a:defRPr/>
            </a:pPr>
            <a:r>
              <a:rPr lang="en-US" sz="997" i="1" dirty="0">
                <a:solidFill>
                  <a:srgbClr val="505050"/>
                </a:solidFill>
                <a:ea typeface="Segoe UI" panose="020B0502040204020203" pitchFamily="34" charset="0"/>
                <a:cs typeface="Segoe UI" panose="020B0502040204020203" pitchFamily="34" charset="0"/>
              </a:rPr>
              <a:t>Screenshot from Visual Studio Team Foundation Server</a:t>
            </a:r>
          </a:p>
        </p:txBody>
      </p:sp>
      <p:sp>
        <p:nvSpPr>
          <p:cNvPr id="11" name="Text Placeholder 4"/>
          <p:cNvSpPr>
            <a:spLocks noGrp="1"/>
          </p:cNvSpPr>
          <p:nvPr>
            <p:ph type="body" idx="1"/>
          </p:nvPr>
        </p:nvSpPr>
        <p:spPr>
          <a:xfrm>
            <a:off x="203315" y="2850185"/>
            <a:ext cx="3302481" cy="1175194"/>
          </a:xfrm>
        </p:spPr>
        <p:txBody>
          <a:bodyPr/>
          <a:lstStyle/>
          <a:p>
            <a:r>
              <a:rPr lang="en-US" sz="3600" dirty="0" smtClean="0"/>
              <a:t>Integration with Visual Studio Team Foundation Server</a:t>
            </a:r>
            <a:endParaRPr lang="en-US" sz="3600" dirty="0"/>
          </a:p>
        </p:txBody>
      </p:sp>
    </p:spTree>
    <p:extLst>
      <p:ext uri="{BB962C8B-B14F-4D97-AF65-F5344CB8AC3E}">
        <p14:creationId xmlns:p14="http://schemas.microsoft.com/office/powerpoint/2010/main" val="25500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03315" y="2850185"/>
            <a:ext cx="3302481" cy="1175194"/>
          </a:xfrm>
        </p:spPr>
        <p:txBody>
          <a:bodyPr/>
          <a:lstStyle/>
          <a:p>
            <a:r>
              <a:rPr lang="en-US" sz="3600" dirty="0" smtClean="0"/>
              <a:t>Integration with Visual Studio Team Foundation Server</a:t>
            </a:r>
            <a:endParaRPr lang="en-US" sz="36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288164" y="2064704"/>
            <a:ext cx="7065518" cy="3190764"/>
          </a:xfrm>
          <a:prstGeom prst="rect">
            <a:avLst/>
          </a:prstGeom>
          <a:solidFill>
            <a:schemeClr val="bg1">
              <a:lumMod val="95000"/>
            </a:schemeClr>
          </a:solidFill>
          <a:ln>
            <a:solidFill>
              <a:schemeClr val="bg2">
                <a:lumMod val="20000"/>
                <a:lumOff val="80000"/>
              </a:schemeClr>
            </a:solidFill>
          </a:ln>
          <a:effectLst>
            <a:outerShdw blurRad="50800" dist="38100" dir="2700000" algn="tl" rotWithShape="0">
              <a:prstClr val="black">
                <a:alpha val="40000"/>
              </a:prstClr>
            </a:outerShdw>
          </a:effectLst>
        </p:spPr>
      </p:pic>
      <p:grpSp>
        <p:nvGrpSpPr>
          <p:cNvPr id="7" name="Group 6"/>
          <p:cNvGrpSpPr/>
          <p:nvPr/>
        </p:nvGrpSpPr>
        <p:grpSpPr>
          <a:xfrm>
            <a:off x="4276620" y="1177468"/>
            <a:ext cx="2787856" cy="2064919"/>
            <a:chOff x="4460791" y="717544"/>
            <a:chExt cx="2795564" cy="2070627"/>
          </a:xfrm>
          <a:solidFill>
            <a:srgbClr val="44C1A3"/>
          </a:solidFill>
        </p:grpSpPr>
        <p:sp>
          <p:nvSpPr>
            <p:cNvPr id="8" name="Rectangle 7"/>
            <p:cNvSpPr/>
            <p:nvPr/>
          </p:nvSpPr>
          <p:spPr bwMode="auto">
            <a:xfrm>
              <a:off x="4460791" y="717544"/>
              <a:ext cx="2795564" cy="639989"/>
            </a:xfrm>
            <a:prstGeom prst="rect">
              <a:avLst/>
            </a:prstGeom>
            <a:grpFill/>
            <a:ln w="28575">
              <a:solidFill>
                <a:srgbClr val="44C1A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765" tIns="143011" rIns="178765" bIns="143011" numCol="1" spcCol="0" rtlCol="0" fromWordArt="0" anchor="ctr" anchorCtr="0" forceAA="0" compatLnSpc="1">
              <a:prstTxWarp prst="textNoShape">
                <a:avLst/>
              </a:prstTxWarp>
              <a:noAutofit/>
            </a:bodyPr>
            <a:lstStyle/>
            <a:p>
              <a:pPr defTabSz="911339" fontAlgn="base">
                <a:spcBef>
                  <a:spcPct val="0"/>
                </a:spcBef>
                <a:spcAft>
                  <a:spcPct val="0"/>
                </a:spcAft>
              </a:pPr>
              <a:r>
                <a:rPr lang="en-US" sz="1600" dirty="0">
                  <a:solidFill>
                    <a:schemeClr val="bg1"/>
                  </a:solidFill>
                  <a:ea typeface="Segoe UI" panose="020B0502040204020203" pitchFamily="34" charset="0"/>
                  <a:cs typeface="Segoe UI" panose="020B0502040204020203" pitchFamily="34" charset="0"/>
                </a:rPr>
                <a:t>PM approves all the change request in Project Web App.</a:t>
              </a:r>
            </a:p>
          </p:txBody>
        </p:sp>
        <p:cxnSp>
          <p:nvCxnSpPr>
            <p:cNvPr id="9" name="Straight Connector 8"/>
            <p:cNvCxnSpPr>
              <a:endCxn id="8" idx="2"/>
            </p:cNvCxnSpPr>
            <p:nvPr/>
          </p:nvCxnSpPr>
          <p:spPr>
            <a:xfrm flipV="1">
              <a:off x="4721902" y="1357533"/>
              <a:ext cx="1136672" cy="1430638"/>
            </a:xfrm>
            <a:prstGeom prst="line">
              <a:avLst/>
            </a:prstGeom>
            <a:grpFill/>
            <a:ln w="28575">
              <a:solidFill>
                <a:srgbClr val="44C1A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0" name="TextBox 9"/>
          <p:cNvSpPr txBox="1"/>
          <p:nvPr/>
        </p:nvSpPr>
        <p:spPr>
          <a:xfrm>
            <a:off x="4288166" y="5381707"/>
            <a:ext cx="1771639" cy="245773"/>
          </a:xfrm>
          <a:prstGeom prst="rect">
            <a:avLst/>
          </a:prstGeom>
          <a:noFill/>
        </p:spPr>
        <p:txBody>
          <a:bodyPr wrap="none" rtlCol="0">
            <a:spAutoFit/>
          </a:bodyPr>
          <a:lstStyle/>
          <a:p>
            <a:pPr defTabSz="911637"/>
            <a:r>
              <a:rPr lang="en-US" sz="997" i="1" dirty="0">
                <a:solidFill>
                  <a:srgbClr val="505050"/>
                </a:solidFill>
                <a:ea typeface="Segoe UI" panose="020B0502040204020203" pitchFamily="34" charset="0"/>
                <a:cs typeface="Segoe UI" panose="020B0502040204020203" pitchFamily="34" charset="0"/>
              </a:rPr>
              <a:t>Screenshot from Project Server</a:t>
            </a:r>
          </a:p>
        </p:txBody>
      </p:sp>
    </p:spTree>
    <p:extLst>
      <p:ext uri="{BB962C8B-B14F-4D97-AF65-F5344CB8AC3E}">
        <p14:creationId xmlns:p14="http://schemas.microsoft.com/office/powerpoint/2010/main" val="9804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96127" y="841745"/>
            <a:ext cx="8023123" cy="1074442"/>
          </a:xfrm>
        </p:spPr>
        <p:txBody>
          <a:bodyPr>
            <a:normAutofit/>
          </a:bodyPr>
          <a:lstStyle/>
          <a:p>
            <a:r>
              <a:rPr lang="en-US" sz="5400" b="1" dirty="0" smtClean="0"/>
              <a:t>Bosco López</a:t>
            </a:r>
            <a:endParaRPr lang="es-ES" sz="5400" b="1" dirty="0"/>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58" y="5856791"/>
            <a:ext cx="2162650" cy="792971"/>
          </a:xfrm>
          <a:prstGeom prst="rect">
            <a:avLst/>
          </a:prstGeom>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581" r="581"/>
          <a:stretch>
            <a:fillRect/>
          </a:stretch>
        </p:blipFill>
        <p:spPr>
          <a:xfrm>
            <a:off x="899875" y="1072622"/>
            <a:ext cx="1855682" cy="1878221"/>
          </a:xfrm>
        </p:spPr>
      </p:pic>
      <p:sp>
        <p:nvSpPr>
          <p:cNvPr id="27" name="Marcador de texto 26"/>
          <p:cNvSpPr>
            <a:spLocks noGrp="1"/>
          </p:cNvSpPr>
          <p:nvPr>
            <p:ph type="body" sz="quarter" idx="12"/>
          </p:nvPr>
        </p:nvSpPr>
        <p:spPr>
          <a:xfrm>
            <a:off x="3133301" y="1916187"/>
            <a:ext cx="8023225" cy="414338"/>
          </a:xfrm>
        </p:spPr>
        <p:txBody>
          <a:bodyPr>
            <a:normAutofit fontScale="85000" lnSpcReduction="10000"/>
          </a:bodyPr>
          <a:lstStyle/>
          <a:p>
            <a:r>
              <a:rPr lang="es-ES_tradnl" dirty="0" smtClean="0"/>
              <a:t>MICROSOFT - </a:t>
            </a:r>
            <a:r>
              <a:rPr lang="es-ES_tradnl" dirty="0" err="1" smtClean="0"/>
              <a:t>Product</a:t>
            </a:r>
            <a:r>
              <a:rPr lang="es-ES_tradnl" dirty="0" smtClean="0"/>
              <a:t> Marketing Manager Project y Visio </a:t>
            </a:r>
            <a:endParaRPr lang="es-ES_tradnl" dirty="0"/>
          </a:p>
        </p:txBody>
      </p:sp>
      <p:sp>
        <p:nvSpPr>
          <p:cNvPr id="31" name="Marcador de texto 30"/>
          <p:cNvSpPr>
            <a:spLocks noGrp="1"/>
          </p:cNvSpPr>
          <p:nvPr>
            <p:ph type="body" sz="quarter" idx="17"/>
          </p:nvPr>
        </p:nvSpPr>
        <p:spPr>
          <a:xfrm>
            <a:off x="3133198" y="2490213"/>
            <a:ext cx="8023225" cy="414338"/>
          </a:xfrm>
        </p:spPr>
        <p:txBody>
          <a:bodyPr>
            <a:normAutofit fontScale="92500" lnSpcReduction="10000"/>
          </a:bodyPr>
          <a:lstStyle/>
          <a:p>
            <a:r>
              <a:rPr lang="es-ES_tradnl" dirty="0" smtClean="0"/>
              <a:t>@</a:t>
            </a:r>
            <a:r>
              <a:rPr lang="es-ES_tradnl" dirty="0" err="1" smtClean="0"/>
              <a:t>Boscolg</a:t>
            </a:r>
            <a:endParaRPr lang="es-ES_tradnl" dirty="0"/>
          </a:p>
        </p:txBody>
      </p:sp>
      <p:pic>
        <p:nvPicPr>
          <p:cNvPr id="11" name="Marcador de posición de imagen 7"/>
          <p:cNvPicPr>
            <a:picLocks noChangeAspect="1"/>
          </p:cNvPicPr>
          <p:nvPr/>
        </p:nvPicPr>
        <p:blipFill>
          <a:blip r:embed="rId5" cstate="print">
            <a:extLst>
              <a:ext uri="{28A0092B-C50C-407E-A947-70E740481C1C}">
                <a14:useLocalDpi xmlns:a14="http://schemas.microsoft.com/office/drawing/2010/main" val="0"/>
              </a:ext>
            </a:extLst>
          </a:blip>
          <a:srcRect t="6743" b="6743"/>
          <a:stretch>
            <a:fillRect/>
          </a:stretch>
        </p:blipFill>
        <p:spPr>
          <a:xfrm>
            <a:off x="962329" y="3671393"/>
            <a:ext cx="1904439" cy="1927570"/>
          </a:xfrm>
          <a:prstGeom prst="ellipse">
            <a:avLst/>
          </a:prstGeom>
        </p:spPr>
      </p:pic>
      <p:sp>
        <p:nvSpPr>
          <p:cNvPr id="19" name="Título 1"/>
          <p:cNvSpPr txBox="1">
            <a:spLocks/>
          </p:cNvSpPr>
          <p:nvPr/>
        </p:nvSpPr>
        <p:spPr>
          <a:xfrm>
            <a:off x="3087886" y="3428436"/>
            <a:ext cx="8023123" cy="1074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baseline="0">
                <a:solidFill>
                  <a:schemeClr val="bg1"/>
                </a:solidFill>
                <a:latin typeface="+mj-lt"/>
                <a:ea typeface="+mj-ea"/>
                <a:cs typeface="+mj-cs"/>
              </a:defRPr>
            </a:lvl1pPr>
          </a:lstStyle>
          <a:p>
            <a:r>
              <a:rPr lang="en-US" sz="5400" b="1" dirty="0" smtClean="0"/>
              <a:t>Vicente Rubio</a:t>
            </a:r>
            <a:endParaRPr lang="es-ES" sz="5400" b="1" dirty="0"/>
          </a:p>
        </p:txBody>
      </p:sp>
      <p:sp>
        <p:nvSpPr>
          <p:cNvPr id="20" name="Marcador de texto 26"/>
          <p:cNvSpPr>
            <a:spLocks noGrp="1"/>
          </p:cNvSpPr>
          <p:nvPr>
            <p:ph type="body" sz="quarter" idx="12"/>
          </p:nvPr>
        </p:nvSpPr>
        <p:spPr>
          <a:xfrm>
            <a:off x="3125060" y="4502878"/>
            <a:ext cx="8023225" cy="414338"/>
          </a:xfrm>
        </p:spPr>
        <p:txBody>
          <a:bodyPr>
            <a:normAutofit fontScale="92500" lnSpcReduction="10000"/>
          </a:bodyPr>
          <a:lstStyle/>
          <a:p>
            <a:r>
              <a:rPr lang="es-ES_tradnl" dirty="0" smtClean="0"/>
              <a:t>MICROSOFT - Consultor Project y Visio </a:t>
            </a:r>
            <a:endParaRPr lang="es-ES_tradnl" dirty="0"/>
          </a:p>
        </p:txBody>
      </p:sp>
      <p:sp>
        <p:nvSpPr>
          <p:cNvPr id="21" name="Marcador de texto 30"/>
          <p:cNvSpPr>
            <a:spLocks noGrp="1"/>
          </p:cNvSpPr>
          <p:nvPr>
            <p:ph type="body" sz="quarter" idx="17"/>
          </p:nvPr>
        </p:nvSpPr>
        <p:spPr>
          <a:xfrm>
            <a:off x="3124957" y="5076904"/>
            <a:ext cx="8023225" cy="414338"/>
          </a:xfrm>
        </p:spPr>
        <p:txBody>
          <a:bodyPr>
            <a:normAutofit fontScale="92500" lnSpcReduction="10000"/>
          </a:bodyPr>
          <a:lstStyle/>
          <a:p>
            <a:r>
              <a:rPr lang="es-ES_tradnl" dirty="0" smtClean="0"/>
              <a:t>@</a:t>
            </a:r>
            <a:r>
              <a:rPr lang="es-ES_tradnl" dirty="0" err="1" smtClean="0"/>
              <a:t>vicenterubio</a:t>
            </a:r>
            <a:endParaRPr lang="es-ES_tradnl" dirty="0"/>
          </a:p>
        </p:txBody>
      </p:sp>
      <p:pic>
        <p:nvPicPr>
          <p:cNvPr id="22" name="Imagen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0203" y="5791596"/>
            <a:ext cx="2182438" cy="887365"/>
          </a:xfrm>
          <a:prstGeom prst="rect">
            <a:avLst/>
          </a:prstGeom>
          <a:ln>
            <a:solidFill>
              <a:schemeClr val="bg1"/>
            </a:solidFill>
          </a:ln>
        </p:spPr>
      </p:pic>
      <p:grpSp>
        <p:nvGrpSpPr>
          <p:cNvPr id="23" name="Grupo 22"/>
          <p:cNvGrpSpPr/>
          <p:nvPr/>
        </p:nvGrpSpPr>
        <p:grpSpPr>
          <a:xfrm>
            <a:off x="9272286" y="5806986"/>
            <a:ext cx="2182438" cy="829966"/>
            <a:chOff x="822727" y="5666699"/>
            <a:chExt cx="2182438" cy="829966"/>
          </a:xfrm>
        </p:grpSpPr>
        <p:sp>
          <p:nvSpPr>
            <p:cNvPr id="24" name="Rectángulo 23"/>
            <p:cNvSpPr/>
            <p:nvPr/>
          </p:nvSpPr>
          <p:spPr>
            <a:xfrm>
              <a:off x="822727" y="5685503"/>
              <a:ext cx="2182438" cy="8111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25" name="Imagen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978" y="5666699"/>
              <a:ext cx="2074914" cy="829966"/>
            </a:xfrm>
            <a:prstGeom prst="rect">
              <a:avLst/>
            </a:prstGeom>
          </p:spPr>
        </p:pic>
      </p:grpSp>
    </p:spTree>
    <p:extLst>
      <p:ext uri="{BB962C8B-B14F-4D97-AF65-F5344CB8AC3E}">
        <p14:creationId xmlns:p14="http://schemas.microsoft.com/office/powerpoint/2010/main" val="41483160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2302"/>
          <a:stretch/>
        </p:blipFill>
        <p:spPr>
          <a:xfrm>
            <a:off x="15863" y="488"/>
            <a:ext cx="12222314" cy="7144065"/>
          </a:xfrm>
          <a:prstGeom prst="rect">
            <a:avLst/>
          </a:prstGeom>
        </p:spPr>
      </p:pic>
      <p:sp>
        <p:nvSpPr>
          <p:cNvPr id="12" name="Rectangle 11"/>
          <p:cNvSpPr/>
          <p:nvPr/>
        </p:nvSpPr>
        <p:spPr bwMode="auto">
          <a:xfrm rot="10800000" flipH="1" flipV="1">
            <a:off x="26495" y="487"/>
            <a:ext cx="12179056" cy="6860125"/>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0681" tIns="45341" rIns="90681" bIns="45341" numCol="1" rtlCol="0" anchor="ctr" anchorCtr="0" compatLnSpc="1">
            <a:prstTxWarp prst="textNoShape">
              <a:avLst/>
            </a:prstTxWarp>
          </a:bodyPr>
          <a:lstStyle/>
          <a:p>
            <a:pPr algn="ctr" defTabSz="906377" fontAlgn="base">
              <a:spcBef>
                <a:spcPct val="0"/>
              </a:spcBef>
              <a:spcAft>
                <a:spcPct val="0"/>
              </a:spcAft>
            </a:pPr>
            <a:endParaRPr lang="en-US" sz="2278" dirty="0">
              <a:gradFill>
                <a:gsLst>
                  <a:gs pos="0">
                    <a:srgbClr val="FFFFFF"/>
                  </a:gs>
                  <a:gs pos="100000">
                    <a:srgbClr val="FFFFFF"/>
                  </a:gs>
                </a:gsLst>
                <a:lin ang="5400000" scaled="0"/>
              </a:gradFill>
            </a:endParaRPr>
          </a:p>
        </p:txBody>
      </p:sp>
      <p:sp>
        <p:nvSpPr>
          <p:cNvPr id="14" name="Rectangle 13"/>
          <p:cNvSpPr/>
          <p:nvPr/>
        </p:nvSpPr>
        <p:spPr bwMode="auto">
          <a:xfrm>
            <a:off x="26495" y="2981961"/>
            <a:ext cx="4947750" cy="2672625"/>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6842" tIns="45368" rIns="45368" bIns="45368" numCol="1" spcCol="0" rtlCol="0" fromWordArt="0" anchor="ctr" anchorCtr="0" forceAA="0" compatLnSpc="1">
            <a:prstTxWarp prst="textNoShape">
              <a:avLst/>
            </a:prstTxWarp>
            <a:noAutofit/>
          </a:bodyPr>
          <a:lstStyle/>
          <a:p>
            <a:pPr defTabSz="906959" fontAlgn="base">
              <a:spcBef>
                <a:spcPct val="0"/>
              </a:spcBef>
              <a:spcAft>
                <a:spcPct val="0"/>
              </a:spcAft>
              <a:defRPr/>
            </a:pPr>
            <a:r>
              <a:rPr lang="en-US" sz="5952" kern="0" dirty="0">
                <a:gradFill>
                  <a:gsLst>
                    <a:gs pos="0">
                      <a:srgbClr val="FFFFFF"/>
                    </a:gs>
                    <a:gs pos="100000">
                      <a:srgbClr val="FFFFFF"/>
                    </a:gs>
                  </a:gsLst>
                  <a:lin ang="5400000" scaled="0"/>
                </a:gradFill>
                <a:latin typeface="Segoe UI Light"/>
                <a:ea typeface="Segoe UI" pitchFamily="34" charset="0"/>
                <a:cs typeface="Segoe UI" pitchFamily="34" charset="0"/>
              </a:rPr>
              <a:t>Big Data</a:t>
            </a:r>
          </a:p>
        </p:txBody>
      </p:sp>
      <p:sp>
        <p:nvSpPr>
          <p:cNvPr id="7" name="TextBox 6"/>
          <p:cNvSpPr txBox="1"/>
          <p:nvPr/>
        </p:nvSpPr>
        <p:spPr>
          <a:xfrm>
            <a:off x="10525478" y="6088130"/>
            <a:ext cx="1511300" cy="595419"/>
          </a:xfrm>
          <a:prstGeom prst="rect">
            <a:avLst/>
          </a:prstGeom>
          <a:noFill/>
        </p:spPr>
        <p:txBody>
          <a:bodyPr lIns="0" tIns="0" rIns="0" bIns="0" anchor="ctr">
            <a:spAutoFit/>
          </a:bodyPr>
          <a:lstStyle/>
          <a:p>
            <a:pPr algn="ctr" defTabSz="905889">
              <a:defRPr/>
            </a:pPr>
            <a:r>
              <a:rPr lang="en-US" sz="3869" spc="-69" dirty="0">
                <a:solidFill>
                  <a:srgbClr val="009E49"/>
                </a:solidFill>
                <a:latin typeface="Segoe Pro" pitchFamily="34" charset="0"/>
              </a:rPr>
              <a:t>Project</a:t>
            </a: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937186" y="3306737"/>
            <a:ext cx="801323" cy="67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822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03315" y="2850185"/>
            <a:ext cx="3302481" cy="1175194"/>
          </a:xfrm>
        </p:spPr>
        <p:txBody>
          <a:bodyPr/>
          <a:lstStyle/>
          <a:p>
            <a:r>
              <a:rPr lang="en-US" sz="3600" dirty="0" smtClean="0"/>
              <a:t>PowerBI.com</a:t>
            </a:r>
            <a:endParaRPr lang="en-US" sz="3600" dirty="0"/>
          </a:p>
        </p:txBody>
      </p:sp>
      <p:pic>
        <p:nvPicPr>
          <p:cNvPr id="1026" name="Picture 1" descr="image001"/>
          <p:cNvPicPr>
            <a:picLocks noChangeAspect="1" noChangeArrowheads="1"/>
          </p:cNvPicPr>
          <p:nvPr/>
        </p:nvPicPr>
        <p:blipFill rotWithShape="1">
          <a:blip r:embed="rId2">
            <a:extLst>
              <a:ext uri="{28A0092B-C50C-407E-A947-70E740481C1C}">
                <a14:useLocalDpi xmlns:a14="http://schemas.microsoft.com/office/drawing/2010/main" val="0"/>
              </a:ext>
            </a:extLst>
          </a:blip>
          <a:srcRect t="10132"/>
          <a:stretch/>
        </p:blipFill>
        <p:spPr bwMode="auto">
          <a:xfrm>
            <a:off x="3834300" y="1775872"/>
            <a:ext cx="7945130" cy="38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210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203315" y="2850185"/>
            <a:ext cx="3302481" cy="1175194"/>
          </a:xfrm>
        </p:spPr>
        <p:txBody>
          <a:bodyPr/>
          <a:lstStyle/>
          <a:p>
            <a:r>
              <a:rPr lang="en-US" sz="3600" dirty="0" smtClean="0"/>
              <a:t>PowerBI.com</a:t>
            </a:r>
            <a:endParaRPr lang="en-US" sz="3600" dirty="0"/>
          </a:p>
        </p:txBody>
      </p:sp>
      <p:pic>
        <p:nvPicPr>
          <p:cNvPr id="4" name="Picture 5"/>
          <p:cNvPicPr>
            <a:picLocks noChangeAspect="1"/>
          </p:cNvPicPr>
          <p:nvPr/>
        </p:nvPicPr>
        <p:blipFill>
          <a:blip r:embed="rId2"/>
          <a:stretch>
            <a:fillRect/>
          </a:stretch>
        </p:blipFill>
        <p:spPr>
          <a:xfrm>
            <a:off x="3833021" y="945027"/>
            <a:ext cx="8084164" cy="4985510"/>
          </a:xfrm>
          <a:prstGeom prst="rect">
            <a:avLst/>
          </a:prstGeom>
          <a:effectLst>
            <a:outerShdw blurRad="88900" dir="5400000" algn="ctr" rotWithShape="0">
              <a:srgbClr val="000000">
                <a:alpha val="50000"/>
              </a:srgbClr>
            </a:outerShdw>
          </a:effectLst>
        </p:spPr>
      </p:pic>
    </p:spTree>
    <p:extLst>
      <p:ext uri="{BB962C8B-B14F-4D97-AF65-F5344CB8AC3E}">
        <p14:creationId xmlns:p14="http://schemas.microsoft.com/office/powerpoint/2010/main" val="40432369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Roadmap de Project</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8777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err="1" smtClean="0"/>
              <a:t>Roadmap</a:t>
            </a:r>
            <a:r>
              <a:rPr lang="es-ES_tradnl" b="1" dirty="0" smtClean="0"/>
              <a:t> de Project</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ntagon 31"/>
          <p:cNvSpPr/>
          <p:nvPr/>
        </p:nvSpPr>
        <p:spPr bwMode="auto">
          <a:xfrm>
            <a:off x="2367386" y="6028544"/>
            <a:ext cx="9167871" cy="183560"/>
          </a:xfrm>
          <a:prstGeom prst="homePlate">
            <a:avLst>
              <a:gd name="adj" fmla="val 37718"/>
            </a:avLst>
          </a:prstGeom>
          <a:solidFill>
            <a:schemeClr val="tx1"/>
          </a:solidFill>
          <a:ln w="9525" cap="flat" cmpd="sng" algn="ctr">
            <a:noFill/>
            <a:prstDash val="solid"/>
            <a:round/>
            <a:headEnd type="none" w="med" len="med"/>
            <a:tailEnd type="none" w="med" len="med"/>
          </a:ln>
          <a:effectLst/>
        </p:spPr>
        <p:txBody>
          <a:bodyPr vert="horz" wrap="square" lIns="89173" tIns="44587" rIns="89173" bIns="44587" numCol="1" rtlCol="0" anchor="ctr" anchorCtr="0" compatLnSpc="1">
            <a:prstTxWarp prst="textNoShape">
              <a:avLst/>
            </a:prstTxWarp>
          </a:bodyPr>
          <a:lstStyle/>
          <a:p>
            <a:pPr algn="ctr" defTabSz="910437" eaLnBrk="0" fontAlgn="base" hangingPunct="0">
              <a:spcBef>
                <a:spcPct val="0"/>
              </a:spcBef>
              <a:spcAft>
                <a:spcPct val="0"/>
              </a:spcAft>
              <a:defRPr/>
            </a:pPr>
            <a:endParaRPr lang="en-US" sz="1995" kern="0" dirty="0">
              <a:solidFill>
                <a:srgbClr val="FFFFFF"/>
              </a:solidFill>
              <a:latin typeface="Segoe UI Light"/>
              <a:cs typeface="Arial" charset="0"/>
            </a:endParaRPr>
          </a:p>
        </p:txBody>
      </p:sp>
      <p:sp>
        <p:nvSpPr>
          <p:cNvPr id="36" name="TextBox 35"/>
          <p:cNvSpPr txBox="1"/>
          <p:nvPr/>
        </p:nvSpPr>
        <p:spPr>
          <a:xfrm>
            <a:off x="776169" y="5006181"/>
            <a:ext cx="1027974" cy="307777"/>
          </a:xfrm>
          <a:prstGeom prst="rect">
            <a:avLst/>
          </a:prstGeom>
          <a:noFill/>
        </p:spPr>
        <p:txBody>
          <a:bodyPr wrap="none" lIns="0" tIns="0" rIns="0" bIns="0" rtlCol="0">
            <a:spAutoFit/>
          </a:bodyPr>
          <a:lstStyle/>
          <a:p>
            <a:pPr defTabSz="910437">
              <a:defRPr/>
            </a:pPr>
            <a:r>
              <a:rPr lang="en-US" sz="2000" b="1" spc="-69" dirty="0">
                <a:latin typeface="Segoe UI Light"/>
              </a:rPr>
              <a:t>Individuals</a:t>
            </a:r>
          </a:p>
        </p:txBody>
      </p:sp>
      <p:sp>
        <p:nvSpPr>
          <p:cNvPr id="39" name="TextBox 38"/>
          <p:cNvSpPr txBox="1"/>
          <p:nvPr/>
        </p:nvSpPr>
        <p:spPr>
          <a:xfrm>
            <a:off x="444682" y="4000955"/>
            <a:ext cx="1395575" cy="307777"/>
          </a:xfrm>
          <a:prstGeom prst="rect">
            <a:avLst/>
          </a:prstGeom>
          <a:noFill/>
        </p:spPr>
        <p:txBody>
          <a:bodyPr wrap="none" lIns="0" tIns="0" rIns="0" bIns="0" rtlCol="0">
            <a:spAutoFit/>
          </a:bodyPr>
          <a:lstStyle/>
          <a:p>
            <a:pPr defTabSz="910437">
              <a:defRPr/>
            </a:pPr>
            <a:r>
              <a:rPr lang="en-US" sz="2000" b="1" spc="-69" dirty="0">
                <a:latin typeface="Segoe UI Light"/>
              </a:rPr>
              <a:t>Ad hoc Teams</a:t>
            </a:r>
          </a:p>
        </p:txBody>
      </p:sp>
      <p:sp>
        <p:nvSpPr>
          <p:cNvPr id="40" name="TextBox 39"/>
          <p:cNvSpPr txBox="1"/>
          <p:nvPr/>
        </p:nvSpPr>
        <p:spPr>
          <a:xfrm>
            <a:off x="466904" y="3045513"/>
            <a:ext cx="1351139" cy="307777"/>
          </a:xfrm>
          <a:prstGeom prst="rect">
            <a:avLst/>
          </a:prstGeom>
          <a:noFill/>
        </p:spPr>
        <p:txBody>
          <a:bodyPr wrap="none" lIns="0" tIns="0" rIns="0" bIns="0" rtlCol="0">
            <a:spAutoFit/>
          </a:bodyPr>
          <a:lstStyle/>
          <a:p>
            <a:pPr defTabSz="910437">
              <a:defRPr/>
            </a:pPr>
            <a:r>
              <a:rPr lang="en-US" sz="2000" b="1" spc="-69" dirty="0">
                <a:latin typeface="Segoe UI Light"/>
              </a:rPr>
              <a:t>Project Teams</a:t>
            </a:r>
          </a:p>
        </p:txBody>
      </p:sp>
      <p:sp>
        <p:nvSpPr>
          <p:cNvPr id="48" name="Pentagon 47"/>
          <p:cNvSpPr/>
          <p:nvPr/>
        </p:nvSpPr>
        <p:spPr bwMode="auto">
          <a:xfrm rot="16200000">
            <a:off x="-45468" y="3799249"/>
            <a:ext cx="4637948" cy="187766"/>
          </a:xfrm>
          <a:prstGeom prst="homePlate">
            <a:avLst>
              <a:gd name="adj" fmla="val 37718"/>
            </a:avLst>
          </a:prstGeom>
          <a:solidFill>
            <a:schemeClr val="tx1"/>
          </a:solidFill>
          <a:ln w="9525" cap="flat" cmpd="sng" algn="ctr">
            <a:noFill/>
            <a:prstDash val="solid"/>
            <a:round/>
            <a:headEnd type="none" w="med" len="med"/>
            <a:tailEnd type="none" w="med" len="med"/>
          </a:ln>
          <a:effectLst/>
        </p:spPr>
        <p:txBody>
          <a:bodyPr vert="horz" wrap="square" lIns="89173" tIns="44587" rIns="89173" bIns="44587" numCol="1" rtlCol="0" anchor="t" anchorCtr="0" compatLnSpc="1">
            <a:prstTxWarp prst="textNoShape">
              <a:avLst/>
            </a:prstTxWarp>
          </a:bodyPr>
          <a:lstStyle/>
          <a:p>
            <a:pPr defTabSz="910437" eaLnBrk="0" fontAlgn="base" hangingPunct="0">
              <a:spcBef>
                <a:spcPct val="0"/>
              </a:spcBef>
              <a:spcAft>
                <a:spcPct val="0"/>
              </a:spcAft>
              <a:defRPr/>
            </a:pPr>
            <a:endParaRPr lang="en-US" sz="1756" kern="0" dirty="0">
              <a:solidFill>
                <a:prstClr val="black"/>
              </a:solidFill>
              <a:cs typeface="Arial" charset="0"/>
            </a:endParaRPr>
          </a:p>
        </p:txBody>
      </p:sp>
      <p:sp>
        <p:nvSpPr>
          <p:cNvPr id="49" name="TextBox 48"/>
          <p:cNvSpPr txBox="1"/>
          <p:nvPr/>
        </p:nvSpPr>
        <p:spPr>
          <a:xfrm>
            <a:off x="249355" y="2155061"/>
            <a:ext cx="1612173" cy="307777"/>
          </a:xfrm>
          <a:prstGeom prst="rect">
            <a:avLst/>
          </a:prstGeom>
          <a:noFill/>
        </p:spPr>
        <p:txBody>
          <a:bodyPr wrap="none" lIns="0" tIns="0" rIns="0" bIns="0" rtlCol="0">
            <a:spAutoFit/>
          </a:bodyPr>
          <a:lstStyle/>
          <a:p>
            <a:pPr defTabSz="910437">
              <a:defRPr/>
            </a:pPr>
            <a:r>
              <a:rPr lang="en-US" sz="2000" b="1" spc="-69" dirty="0">
                <a:latin typeface="Segoe UI Light"/>
              </a:rPr>
              <a:t>PMO/Executives</a:t>
            </a:r>
          </a:p>
        </p:txBody>
      </p:sp>
      <p:sp>
        <p:nvSpPr>
          <p:cNvPr id="54" name="TextBox 53"/>
          <p:cNvSpPr txBox="1"/>
          <p:nvPr/>
        </p:nvSpPr>
        <p:spPr>
          <a:xfrm>
            <a:off x="3295263" y="5578693"/>
            <a:ext cx="65" cy="367345"/>
          </a:xfrm>
          <a:prstGeom prst="rect">
            <a:avLst/>
          </a:prstGeom>
          <a:noFill/>
        </p:spPr>
        <p:txBody>
          <a:bodyPr wrap="none" lIns="0" tIns="0" rIns="0" bIns="0" rtlCol="0">
            <a:spAutoFit/>
          </a:bodyPr>
          <a:lstStyle/>
          <a:p>
            <a:pPr defTabSz="909494">
              <a:defRPr/>
            </a:pPr>
            <a:endParaRPr lang="en-US" sz="2387" spc="-69" dirty="0">
              <a:gradFill>
                <a:gsLst>
                  <a:gs pos="2917">
                    <a:srgbClr val="797A7D"/>
                  </a:gs>
                  <a:gs pos="95000">
                    <a:srgbClr val="797A7D"/>
                  </a:gs>
                </a:gsLst>
                <a:lin ang="5400000" scaled="0"/>
              </a:gradFill>
            </a:endParaRPr>
          </a:p>
        </p:txBody>
      </p:sp>
      <p:sp>
        <p:nvSpPr>
          <p:cNvPr id="55" name="Rectangle 54"/>
          <p:cNvSpPr/>
          <p:nvPr/>
        </p:nvSpPr>
        <p:spPr bwMode="auto">
          <a:xfrm>
            <a:off x="2619834" y="4750795"/>
            <a:ext cx="1930491" cy="74539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94" tIns="45594" rIns="45594" bIns="45594" numCol="1" spcCol="0" rtlCol="0" fromWordArt="0" anchor="t" anchorCtr="0" forceAA="0" compatLnSpc="1">
            <a:prstTxWarp prst="textNoShape">
              <a:avLst/>
            </a:prstTxWarp>
            <a:noAutofit/>
          </a:bodyPr>
          <a:lstStyle/>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Task </a:t>
            </a:r>
          </a:p>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Management</a:t>
            </a:r>
          </a:p>
        </p:txBody>
      </p:sp>
      <p:sp>
        <p:nvSpPr>
          <p:cNvPr id="58" name="Rectangle 57"/>
          <p:cNvSpPr/>
          <p:nvPr/>
        </p:nvSpPr>
        <p:spPr bwMode="auto">
          <a:xfrm>
            <a:off x="4816295" y="3809024"/>
            <a:ext cx="1930491" cy="7915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94" tIns="45594" rIns="45594" bIns="45594" numCol="1" spcCol="0" rtlCol="0" fromWordArt="0" anchor="t" anchorCtr="0" forceAA="0" compatLnSpc="1">
            <a:prstTxWarp prst="textNoShape">
              <a:avLst/>
            </a:prstTxWarp>
            <a:noAutofit/>
          </a:bodyPr>
          <a:lstStyle/>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Work </a:t>
            </a:r>
          </a:p>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Management</a:t>
            </a:r>
          </a:p>
        </p:txBody>
      </p:sp>
      <p:sp>
        <p:nvSpPr>
          <p:cNvPr id="61" name="Rectangle 60"/>
          <p:cNvSpPr/>
          <p:nvPr/>
        </p:nvSpPr>
        <p:spPr bwMode="auto">
          <a:xfrm>
            <a:off x="7138634" y="2948506"/>
            <a:ext cx="1930491" cy="825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94" tIns="45594" rIns="45594" bIns="45594" numCol="1" spcCol="0" rtlCol="0" fromWordArt="0" anchor="t" anchorCtr="0" forceAA="0" compatLnSpc="1">
            <a:prstTxWarp prst="textNoShape">
              <a:avLst/>
            </a:prstTxWarp>
            <a:noAutofit/>
          </a:bodyPr>
          <a:lstStyle/>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Project </a:t>
            </a:r>
          </a:p>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Management</a:t>
            </a:r>
          </a:p>
        </p:txBody>
      </p:sp>
      <p:sp>
        <p:nvSpPr>
          <p:cNvPr id="62" name="Rectangle 61"/>
          <p:cNvSpPr/>
          <p:nvPr/>
        </p:nvSpPr>
        <p:spPr bwMode="auto">
          <a:xfrm>
            <a:off x="9086351" y="1996365"/>
            <a:ext cx="1930491" cy="83593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594" tIns="45594" rIns="45594" bIns="45594" numCol="1" spcCol="0" rtlCol="0" fromWordArt="0" anchor="t" anchorCtr="0" forceAA="0" compatLnSpc="1">
            <a:prstTxWarp prst="textNoShape">
              <a:avLst/>
            </a:prstTxWarp>
            <a:noAutofit/>
          </a:bodyPr>
          <a:lstStyle/>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Portfolio</a:t>
            </a:r>
          </a:p>
          <a:p>
            <a:pPr marL="118725" defTabSz="911511" fontAlgn="base">
              <a:spcBef>
                <a:spcPct val="0"/>
              </a:spcBef>
              <a:spcAft>
                <a:spcPct val="0"/>
              </a:spcAft>
              <a:defRPr/>
            </a:pPr>
            <a:r>
              <a:rPr lang="en-US" sz="2194" dirty="0">
                <a:solidFill>
                  <a:srgbClr val="FFFFFF"/>
                </a:solidFill>
                <a:latin typeface="Segoe UI Light"/>
                <a:ea typeface="Segoe UI" pitchFamily="34" charset="0"/>
                <a:cs typeface="Segoe UI" pitchFamily="34" charset="0"/>
              </a:rPr>
              <a:t>Management</a:t>
            </a:r>
          </a:p>
        </p:txBody>
      </p:sp>
      <p:cxnSp>
        <p:nvCxnSpPr>
          <p:cNvPr id="9" name="Straight Connector 8"/>
          <p:cNvCxnSpPr/>
          <p:nvPr/>
        </p:nvCxnSpPr>
        <p:spPr>
          <a:xfrm flipH="1">
            <a:off x="6951325" y="1824432"/>
            <a:ext cx="4211525" cy="0"/>
          </a:xfrm>
          <a:prstGeom prst="line">
            <a:avLst/>
          </a:prstGeom>
          <a:ln w="28575">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6951325" y="3930268"/>
            <a:ext cx="4211525" cy="0"/>
          </a:xfrm>
          <a:prstGeom prst="line">
            <a:avLst/>
          </a:prstGeom>
          <a:ln w="28575">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51321" y="1824432"/>
            <a:ext cx="0" cy="2118862"/>
          </a:xfrm>
          <a:prstGeom prst="line">
            <a:avLst/>
          </a:prstGeom>
          <a:ln w="28575">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162848" y="1824432"/>
            <a:ext cx="0" cy="2118862"/>
          </a:xfrm>
          <a:prstGeom prst="line">
            <a:avLst/>
          </a:prstGeom>
          <a:ln w="28575">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867321" y="6290372"/>
            <a:ext cx="1585883" cy="429798"/>
          </a:xfrm>
          <a:prstGeom prst="rect">
            <a:avLst/>
          </a:prstGeom>
          <a:noFill/>
        </p:spPr>
        <p:txBody>
          <a:bodyPr wrap="none" lIns="0" tIns="0" rIns="0" bIns="0" rtlCol="0">
            <a:spAutoFit/>
          </a:bodyPr>
          <a:lstStyle/>
          <a:p>
            <a:pPr defTabSz="910437"/>
            <a:r>
              <a:rPr lang="en-US" sz="2793" b="1" spc="-69" dirty="0"/>
              <a:t>Complexity</a:t>
            </a:r>
          </a:p>
        </p:txBody>
      </p:sp>
      <p:pic>
        <p:nvPicPr>
          <p:cNvPr id="30" name="Picture 29"/>
          <p:cNvPicPr>
            <a:picLocks noChangeAspect="1"/>
          </p:cNvPicPr>
          <p:nvPr/>
        </p:nvPicPr>
        <p:blipFill>
          <a:blip r:embed="rId3"/>
          <a:stretch>
            <a:fillRect/>
          </a:stretch>
        </p:blipFill>
        <p:spPr>
          <a:xfrm>
            <a:off x="3943665" y="5556333"/>
            <a:ext cx="369106" cy="319797"/>
          </a:xfrm>
          <a:prstGeom prst="rect">
            <a:avLst/>
          </a:prstGeom>
        </p:spPr>
      </p:pic>
      <p:pic>
        <p:nvPicPr>
          <p:cNvPr id="31" name="Picture 30"/>
          <p:cNvPicPr>
            <a:picLocks noChangeAspect="1"/>
          </p:cNvPicPr>
          <p:nvPr/>
        </p:nvPicPr>
        <p:blipFill>
          <a:blip r:embed="rId4"/>
          <a:stretch>
            <a:fillRect/>
          </a:stretch>
        </p:blipFill>
        <p:spPr>
          <a:xfrm>
            <a:off x="4271321" y="5556332"/>
            <a:ext cx="331922" cy="298728"/>
          </a:xfrm>
          <a:prstGeom prst="rect">
            <a:avLst/>
          </a:prstGeom>
        </p:spPr>
      </p:pic>
      <p:pic>
        <p:nvPicPr>
          <p:cNvPr id="37" name="Picture 36"/>
          <p:cNvPicPr>
            <a:picLocks noChangeAspect="1"/>
          </p:cNvPicPr>
          <p:nvPr/>
        </p:nvPicPr>
        <p:blipFill>
          <a:blip r:embed="rId5"/>
          <a:stretch>
            <a:fillRect/>
          </a:stretch>
        </p:blipFill>
        <p:spPr>
          <a:xfrm>
            <a:off x="10681284" y="3962127"/>
            <a:ext cx="481565" cy="416964"/>
          </a:xfrm>
          <a:prstGeom prst="rect">
            <a:avLst/>
          </a:prstGeom>
        </p:spPr>
      </p:pic>
      <p:sp>
        <p:nvSpPr>
          <p:cNvPr id="41" name="Rectangle 40"/>
          <p:cNvSpPr/>
          <p:nvPr/>
        </p:nvSpPr>
        <p:spPr>
          <a:xfrm>
            <a:off x="174293" y="177217"/>
            <a:ext cx="5201493" cy="658549"/>
          </a:xfrm>
          <a:prstGeom prst="rect">
            <a:avLst/>
          </a:prstGeom>
        </p:spPr>
        <p:txBody>
          <a:bodyPr vert="horz" wrap="square" lIns="0" tIns="0" rIns="0" bIns="0" rtlCol="0" anchor="t">
            <a:noAutofit/>
          </a:bodyPr>
          <a:lstStyle/>
          <a:p>
            <a:pPr defTabSz="910437">
              <a:lnSpc>
                <a:spcPct val="90000"/>
              </a:lnSpc>
              <a:spcBef>
                <a:spcPct val="0"/>
              </a:spcBef>
            </a:pPr>
            <a:r>
              <a:rPr lang="en-US" sz="4400" b="1" dirty="0">
                <a:solidFill>
                  <a:schemeClr val="bg1">
                    <a:lumMod val="50000"/>
                  </a:schemeClr>
                </a:solidFill>
                <a:ea typeface="+mj-ea"/>
                <a:cs typeface="+mj-cs"/>
              </a:rPr>
              <a:t>Our Vision</a:t>
            </a:r>
          </a:p>
        </p:txBody>
      </p:sp>
      <p:pic>
        <p:nvPicPr>
          <p:cNvPr id="3" name="Picture 2"/>
          <p:cNvPicPr>
            <a:picLocks noChangeAspect="1"/>
          </p:cNvPicPr>
          <p:nvPr/>
        </p:nvPicPr>
        <p:blipFill>
          <a:blip r:embed="rId6"/>
          <a:stretch>
            <a:fillRect/>
          </a:stretch>
        </p:blipFill>
        <p:spPr>
          <a:xfrm>
            <a:off x="6470684" y="4640985"/>
            <a:ext cx="349251" cy="363221"/>
          </a:xfrm>
          <a:prstGeom prst="rect">
            <a:avLst/>
          </a:prstGeom>
        </p:spPr>
      </p:pic>
    </p:spTree>
    <p:extLst>
      <p:ext uri="{BB962C8B-B14F-4D97-AF65-F5344CB8AC3E}">
        <p14:creationId xmlns:p14="http://schemas.microsoft.com/office/powerpoint/2010/main" val="78171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25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25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250"/>
                                        <p:tgtEl>
                                          <p:spTgt spid="49"/>
                                        </p:tgtEl>
                                      </p:cBhvr>
                                    </p:animEffect>
                                  </p:childTnLst>
                                </p:cTn>
                              </p:par>
                            </p:childTnLst>
                          </p:cTn>
                        </p:par>
                        <p:par>
                          <p:cTn id="24" fill="hold">
                            <p:stCondLst>
                              <p:cond delay="750"/>
                            </p:stCondLst>
                            <p:childTnLst>
                              <p:par>
                                <p:cTn id="25" presetID="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50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 presetClass="entr" presetSubtype="0" fill="hold" nodeType="withEffect">
                                  <p:stCondLst>
                                    <p:cond delay="50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22" presetClass="entr" presetSubtype="1"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250"/>
                                        <p:tgtEl>
                                          <p:spTgt spid="11"/>
                                        </p:tgtEl>
                                      </p:cBhvr>
                                    </p:animEffect>
                                  </p:childTnLst>
                                </p:cTn>
                              </p:par>
                              <p:par>
                                <p:cTn id="56" presetID="22" presetClass="entr" presetSubtype="8" fill="hold"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250"/>
                                        <p:tgtEl>
                                          <p:spTgt spid="65"/>
                                        </p:tgtEl>
                                      </p:cBhvr>
                                    </p:animEffect>
                                  </p:childTnLst>
                                </p:cTn>
                              </p:par>
                              <p:par>
                                <p:cTn id="59" presetID="22" presetClass="entr" presetSubtype="4"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250"/>
                                        <p:tgtEl>
                                          <p:spTgt spid="14"/>
                                        </p:tgtEl>
                                      </p:cBhvr>
                                    </p:animEffect>
                                  </p:childTnLst>
                                </p:cTn>
                              </p:par>
                            </p:childTnLst>
                          </p:cTn>
                        </p:par>
                        <p:par>
                          <p:cTn id="62" fill="hold">
                            <p:stCondLst>
                              <p:cond delay="250"/>
                            </p:stCondLst>
                            <p:childTnLst>
                              <p:par>
                                <p:cTn id="63" presetID="1" presetClass="entr" presetSubtype="0" fill="hold" nodeType="afterEffect">
                                  <p:stCondLst>
                                    <p:cond delay="50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p:bldP spid="39" grpId="0"/>
      <p:bldP spid="40" grpId="0"/>
      <p:bldP spid="48" grpId="0" animBg="1"/>
      <p:bldP spid="49" grpId="0"/>
      <p:bldP spid="55" grpId="0" animBg="1"/>
      <p:bldP spid="58" grpId="0" animBg="1"/>
      <p:bldP spid="61" grpId="0" animBg="1"/>
      <p:bldP spid="62"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lum/>
            <a:extLst>
              <a:ext uri="{28A0092B-C50C-407E-A947-70E740481C1C}">
                <a14:useLocalDpi xmlns:a14="http://schemas.microsoft.com/office/drawing/2010/main" val="0"/>
              </a:ext>
            </a:extLst>
          </a:blip>
          <a:srcRect t="11717" b="8762"/>
          <a:stretch/>
        </p:blipFill>
        <p:spPr>
          <a:xfrm>
            <a:off x="312591" y="365964"/>
            <a:ext cx="11566819" cy="6126078"/>
          </a:xfrm>
          <a:prstGeom prst="rect">
            <a:avLst/>
          </a:prstGeom>
        </p:spPr>
      </p:pic>
      <p:sp>
        <p:nvSpPr>
          <p:cNvPr id="27" name="Rectangle 26"/>
          <p:cNvSpPr/>
          <p:nvPr/>
        </p:nvSpPr>
        <p:spPr bwMode="auto">
          <a:xfrm>
            <a:off x="301334" y="360624"/>
            <a:ext cx="11555563" cy="6099590"/>
          </a:xfrm>
          <a:prstGeom prst="rect">
            <a:avLst/>
          </a:prstGeom>
          <a:solidFill>
            <a:srgbClr val="416B4B">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25" tIns="145540" rIns="181925" bIns="145540" numCol="1" spcCol="0" rtlCol="0" fromWordArt="0" anchor="t" anchorCtr="0" forceAA="0" compatLnSpc="1">
            <a:prstTxWarp prst="textNoShape">
              <a:avLst/>
            </a:prstTxWarp>
            <a:noAutofit/>
          </a:bodyPr>
          <a:lstStyle/>
          <a:p>
            <a:pPr algn="ctr" defTabSz="927508" fontAlgn="base">
              <a:lnSpc>
                <a:spcPct val="90000"/>
              </a:lnSpc>
              <a:spcBef>
                <a:spcPct val="0"/>
              </a:spcBef>
              <a:spcAft>
                <a:spcPct val="0"/>
              </a:spcAft>
            </a:pPr>
            <a:endParaRPr lang="en-US" sz="2388"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59624" y="424535"/>
            <a:ext cx="6321617" cy="1930605"/>
          </a:xfrm>
          <a:prstGeom prst="rect">
            <a:avLst/>
          </a:prstGeom>
          <a:solidFill>
            <a:schemeClr val="accent4">
              <a:alpha val="66667"/>
            </a:scheme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r>
              <a:rPr lang="en-US" sz="3989" b="1" dirty="0">
                <a:solidFill>
                  <a:srgbClr val="FFFFFF"/>
                </a:solidFill>
                <a:latin typeface="Segoe UI Light"/>
                <a:ea typeface="Segoe UI" pitchFamily="34" charset="0"/>
                <a:cs typeface="Segoe UI" pitchFamily="34" charset="0"/>
              </a:rPr>
              <a:t>Smart transformation is key</a:t>
            </a:r>
          </a:p>
        </p:txBody>
      </p:sp>
      <p:sp>
        <p:nvSpPr>
          <p:cNvPr id="119" name="Rectangle 118"/>
          <p:cNvSpPr/>
          <p:nvPr/>
        </p:nvSpPr>
        <p:spPr bwMode="auto">
          <a:xfrm>
            <a:off x="4213587" y="2462528"/>
            <a:ext cx="3745878" cy="1932948"/>
          </a:xfrm>
          <a:prstGeom prst="rect">
            <a:avLst/>
          </a:prstGeom>
          <a:solidFill>
            <a:schemeClr val="accent4">
              <a:alpha val="66667"/>
            </a:scheme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r>
              <a:rPr lang="en-US" sz="2793" dirty="0">
                <a:gradFill>
                  <a:gsLst>
                    <a:gs pos="0">
                      <a:srgbClr val="FFFFFF"/>
                    </a:gs>
                    <a:gs pos="100000">
                      <a:srgbClr val="FFFFFF"/>
                    </a:gs>
                  </a:gsLst>
                  <a:lin ang="5400000" scaled="0"/>
                </a:gradFill>
                <a:latin typeface="Segoe UI Light"/>
                <a:ea typeface="Segoe UI" pitchFamily="34" charset="0"/>
                <a:cs typeface="Segoe UI" pitchFamily="34" charset="0"/>
              </a:rPr>
              <a:t>Alignment</a:t>
            </a:r>
            <a:endParaRPr lang="en-US" sz="3192"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 name="Straight Connector 6"/>
          <p:cNvCxnSpPr/>
          <p:nvPr/>
        </p:nvCxnSpPr>
        <p:spPr>
          <a:xfrm>
            <a:off x="301333" y="245322"/>
            <a:ext cx="0" cy="6367362"/>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1868152" y="245322"/>
            <a:ext cx="0" cy="6367362"/>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bwMode="auto">
          <a:xfrm>
            <a:off x="1648303" y="4507786"/>
            <a:ext cx="2476850" cy="1929370"/>
          </a:xfrm>
          <a:prstGeom prst="rect">
            <a:avLst/>
          </a:prstGeom>
          <a:solidFill>
            <a:schemeClr val="accent4">
              <a:alpha val="66667"/>
            </a:scheme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r>
              <a:rPr lang="en-US" sz="2793" dirty="0">
                <a:gradFill>
                  <a:gsLst>
                    <a:gs pos="0">
                      <a:srgbClr val="FFFFFF"/>
                    </a:gs>
                    <a:gs pos="100000">
                      <a:srgbClr val="FFFFFF"/>
                    </a:gs>
                  </a:gsLst>
                  <a:lin ang="5400000" scaled="0"/>
                </a:gradFill>
                <a:latin typeface="Segoe UI Light"/>
                <a:ea typeface="Segoe UI" pitchFamily="34" charset="0"/>
                <a:cs typeface="Segoe UI" pitchFamily="34" charset="0"/>
              </a:rPr>
              <a:t>Execution</a:t>
            </a:r>
            <a:endParaRPr lang="en-US" sz="3192"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5" name="Rectangle 154"/>
          <p:cNvSpPr/>
          <p:nvPr/>
        </p:nvSpPr>
        <p:spPr bwMode="auto">
          <a:xfrm>
            <a:off x="8063853" y="4496546"/>
            <a:ext cx="2476850" cy="1932948"/>
          </a:xfrm>
          <a:prstGeom prst="rect">
            <a:avLst/>
          </a:prstGeom>
          <a:solidFill>
            <a:schemeClr val="accent4">
              <a:alpha val="66667"/>
            </a:scheme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r>
              <a:rPr lang="en-US" sz="2793" dirty="0">
                <a:gradFill>
                  <a:gsLst>
                    <a:gs pos="0">
                      <a:srgbClr val="FFFFFF"/>
                    </a:gs>
                    <a:gs pos="100000">
                      <a:srgbClr val="FFFFFF"/>
                    </a:gs>
                  </a:gsLst>
                  <a:lin ang="5400000" scaled="0"/>
                </a:gradFill>
                <a:latin typeface="Segoe UI Light"/>
                <a:ea typeface="Segoe UI" pitchFamily="34" charset="0"/>
                <a:cs typeface="Segoe UI" pitchFamily="34" charset="0"/>
              </a:rPr>
              <a:t>Collaboration</a:t>
            </a:r>
          </a:p>
        </p:txBody>
      </p:sp>
      <p:grpSp>
        <p:nvGrpSpPr>
          <p:cNvPr id="83" name="Group 82"/>
          <p:cNvGrpSpPr/>
          <p:nvPr/>
        </p:nvGrpSpPr>
        <p:grpSpPr>
          <a:xfrm>
            <a:off x="7948223" y="2408915"/>
            <a:ext cx="1434097" cy="1982048"/>
            <a:chOff x="7957949" y="2403557"/>
            <a:chExt cx="1441629" cy="1992456"/>
          </a:xfrm>
          <a:solidFill>
            <a:schemeClr val="accent2"/>
          </a:solidFill>
        </p:grpSpPr>
        <p:sp>
          <p:nvSpPr>
            <p:cNvPr id="165" name="Rectangle 164"/>
            <p:cNvSpPr/>
            <p:nvPr/>
          </p:nvSpPr>
          <p:spPr bwMode="auto">
            <a:xfrm>
              <a:off x="8063664" y="2449687"/>
              <a:ext cx="1202385" cy="1946326"/>
            </a:xfrm>
            <a:prstGeom prst="rect">
              <a:avLst/>
            </a:prstGeom>
            <a:grp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endParaRPr lang="en-US" sz="3580" cap="small" dirty="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7957949" y="2403557"/>
              <a:ext cx="1394311" cy="860416"/>
            </a:xfrm>
            <a:prstGeom prst="rect">
              <a:avLst/>
            </a:prstGeom>
            <a:grpFill/>
          </p:spPr>
          <p:txBody>
            <a:bodyPr wrap="square" lIns="181925" tIns="145540" rIns="181925" bIns="145540" rtlCol="0">
              <a:spAutoFit/>
            </a:bodyPr>
            <a:lstStyle/>
            <a:p>
              <a:pPr algn="ctr" defTabSz="910437">
                <a:lnSpc>
                  <a:spcPct val="90000"/>
                </a:lnSpc>
                <a:spcAft>
                  <a:spcPts val="597"/>
                </a:spcAft>
              </a:pPr>
              <a:r>
                <a:rPr lang="en-US" sz="3978" dirty="0">
                  <a:solidFill>
                    <a:srgbClr val="FFFFFF"/>
                  </a:solidFill>
                </a:rPr>
                <a:t>71%</a:t>
              </a:r>
            </a:p>
          </p:txBody>
        </p:sp>
        <p:sp>
          <p:nvSpPr>
            <p:cNvPr id="167" name="TextBox 166"/>
            <p:cNvSpPr txBox="1"/>
            <p:nvPr/>
          </p:nvSpPr>
          <p:spPr>
            <a:xfrm>
              <a:off x="7957978" y="3003148"/>
              <a:ext cx="1441600" cy="896075"/>
            </a:xfrm>
            <a:prstGeom prst="rect">
              <a:avLst/>
            </a:prstGeom>
            <a:grpFill/>
          </p:spPr>
          <p:txBody>
            <a:bodyPr wrap="square" lIns="181925" tIns="145540" rIns="181925" bIns="145540" rtlCol="0">
              <a:spAutoFit/>
            </a:bodyPr>
            <a:lstStyle/>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Of well </a:t>
              </a:r>
            </a:p>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aligned projects completed</a:t>
              </a:r>
            </a:p>
          </p:txBody>
        </p:sp>
      </p:grpSp>
      <p:grpSp>
        <p:nvGrpSpPr>
          <p:cNvPr id="8" name="Group 7"/>
          <p:cNvGrpSpPr/>
          <p:nvPr/>
        </p:nvGrpSpPr>
        <p:grpSpPr>
          <a:xfrm>
            <a:off x="4108608" y="4452258"/>
            <a:ext cx="1356267" cy="1982048"/>
            <a:chOff x="4098170" y="4457631"/>
            <a:chExt cx="1363389" cy="1992456"/>
          </a:xfrm>
          <a:solidFill>
            <a:schemeClr val="accent2"/>
          </a:solidFill>
        </p:grpSpPr>
        <p:grpSp>
          <p:nvGrpSpPr>
            <p:cNvPr id="87" name="Group 86"/>
            <p:cNvGrpSpPr/>
            <p:nvPr/>
          </p:nvGrpSpPr>
          <p:grpSpPr>
            <a:xfrm>
              <a:off x="4098170" y="4457631"/>
              <a:ext cx="1363389" cy="1992456"/>
              <a:chOff x="4098170" y="4457631"/>
              <a:chExt cx="1363389" cy="1992456"/>
            </a:xfrm>
            <a:grpFill/>
          </p:grpSpPr>
          <p:sp>
            <p:nvSpPr>
              <p:cNvPr id="129" name="Rectangle 128"/>
              <p:cNvSpPr/>
              <p:nvPr/>
            </p:nvSpPr>
            <p:spPr bwMode="auto">
              <a:xfrm>
                <a:off x="4196700" y="4503761"/>
                <a:ext cx="1188667" cy="1946326"/>
              </a:xfrm>
              <a:prstGeom prst="rect">
                <a:avLst/>
              </a:prstGeom>
              <a:grp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endParaRPr lang="en-US" sz="3580" cap="small" dirty="0">
                  <a:gradFill>
                    <a:gsLst>
                      <a:gs pos="0">
                        <a:srgbClr val="FFFFFF"/>
                      </a:gs>
                      <a:gs pos="100000">
                        <a:srgbClr val="FFFFFF"/>
                      </a:gs>
                    </a:gsLst>
                    <a:lin ang="5400000" scaled="0"/>
                  </a:gradFill>
                  <a:ea typeface="Segoe UI" pitchFamily="34" charset="0"/>
                  <a:cs typeface="Segoe UI" pitchFamily="34" charset="0"/>
                </a:endParaRPr>
              </a:p>
            </p:txBody>
          </p:sp>
          <p:sp>
            <p:nvSpPr>
              <p:cNvPr id="131" name="TextBox 130"/>
              <p:cNvSpPr txBox="1"/>
              <p:nvPr/>
            </p:nvSpPr>
            <p:spPr>
              <a:xfrm>
                <a:off x="4120450" y="4457631"/>
                <a:ext cx="1341109" cy="849324"/>
              </a:xfrm>
              <a:prstGeom prst="rect">
                <a:avLst/>
              </a:prstGeom>
              <a:grpFill/>
            </p:spPr>
            <p:txBody>
              <a:bodyPr wrap="square" lIns="181925" tIns="145540" rIns="181925" bIns="145540" rtlCol="0">
                <a:spAutoFit/>
              </a:bodyPr>
              <a:lstStyle/>
              <a:p>
                <a:pPr algn="ctr" defTabSz="910437">
                  <a:lnSpc>
                    <a:spcPct val="90000"/>
                  </a:lnSpc>
                  <a:spcAft>
                    <a:spcPts val="597"/>
                  </a:spcAft>
                </a:pPr>
                <a:r>
                  <a:rPr lang="en-US" sz="3978" dirty="0">
                    <a:solidFill>
                      <a:srgbClr val="FFFFFF"/>
                    </a:solidFill>
                  </a:rPr>
                  <a:t>89%</a:t>
                </a:r>
              </a:p>
            </p:txBody>
          </p:sp>
          <p:sp>
            <p:nvSpPr>
              <p:cNvPr id="132" name="TextBox 131"/>
              <p:cNvSpPr txBox="1"/>
              <p:nvPr/>
            </p:nvSpPr>
            <p:spPr>
              <a:xfrm>
                <a:off x="4098170" y="5057222"/>
                <a:ext cx="1343960" cy="1315897"/>
              </a:xfrm>
              <a:prstGeom prst="rect">
                <a:avLst/>
              </a:prstGeom>
              <a:grpFill/>
            </p:spPr>
            <p:txBody>
              <a:bodyPr wrap="square" lIns="181925" tIns="145540" rIns="181925" bIns="145540" rtlCol="0">
                <a:spAutoFit/>
              </a:bodyPr>
              <a:lstStyle/>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Of projects successful in high-performing companies</a:t>
                </a:r>
              </a:p>
            </p:txBody>
          </p:sp>
        </p:grpSp>
        <p:sp>
          <p:nvSpPr>
            <p:cNvPr id="52" name="TextBox 51"/>
            <p:cNvSpPr txBox="1"/>
            <p:nvPr/>
          </p:nvSpPr>
          <p:spPr>
            <a:xfrm>
              <a:off x="4375150" y="6233633"/>
              <a:ext cx="961434" cy="138582"/>
            </a:xfrm>
            <a:prstGeom prst="rect">
              <a:avLst/>
            </a:prstGeom>
            <a:grpFill/>
          </p:spPr>
          <p:txBody>
            <a:bodyPr wrap="square" lIns="0" tIns="0" rIns="0" bIns="0" rtlCol="0">
              <a:spAutoFit/>
            </a:bodyPr>
            <a:lstStyle/>
            <a:p>
              <a:pPr algn="r" defTabSz="910437"/>
              <a:r>
                <a:rPr lang="en-US" sz="896" dirty="0">
                  <a:solidFill>
                    <a:srgbClr val="FFFFFF"/>
                  </a:solidFill>
                  <a:ea typeface="Segoe UI" panose="020B0502040204020203" pitchFamily="34" charset="0"/>
                  <a:cs typeface="Segoe UI" panose="020B0502040204020203" pitchFamily="34" charset="0"/>
                </a:rPr>
                <a:t>— PMI</a:t>
              </a:r>
            </a:p>
          </p:txBody>
        </p:sp>
      </p:grpSp>
      <p:grpSp>
        <p:nvGrpSpPr>
          <p:cNvPr id="4" name="Group 3"/>
          <p:cNvGrpSpPr/>
          <p:nvPr/>
        </p:nvGrpSpPr>
        <p:grpSpPr>
          <a:xfrm>
            <a:off x="10527819" y="4452259"/>
            <a:ext cx="1392939" cy="1989870"/>
            <a:chOff x="10551090" y="4457631"/>
            <a:chExt cx="1400254" cy="2000319"/>
          </a:xfrm>
          <a:solidFill>
            <a:schemeClr val="accent2"/>
          </a:solidFill>
        </p:grpSpPr>
        <p:grpSp>
          <p:nvGrpSpPr>
            <p:cNvPr id="85" name="Group 84"/>
            <p:cNvGrpSpPr/>
            <p:nvPr/>
          </p:nvGrpSpPr>
          <p:grpSpPr>
            <a:xfrm>
              <a:off x="10551090" y="4457631"/>
              <a:ext cx="1400254" cy="2000319"/>
              <a:chOff x="10551090" y="4457631"/>
              <a:chExt cx="1400254" cy="2000319"/>
            </a:xfrm>
            <a:grpFill/>
          </p:grpSpPr>
          <p:sp>
            <p:nvSpPr>
              <p:cNvPr id="151" name="Rectangle 150"/>
              <p:cNvSpPr/>
              <p:nvPr/>
            </p:nvSpPr>
            <p:spPr bwMode="auto">
              <a:xfrm>
                <a:off x="10652292" y="4489450"/>
                <a:ext cx="1188667" cy="1968500"/>
              </a:xfrm>
              <a:prstGeom prst="rect">
                <a:avLst/>
              </a:prstGeom>
              <a:grp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endParaRPr lang="en-US" sz="3580" cap="small" dirty="0">
                  <a:gradFill>
                    <a:gsLst>
                      <a:gs pos="0">
                        <a:srgbClr val="FFFFFF"/>
                      </a:gs>
                      <a:gs pos="100000">
                        <a:srgbClr val="FFFFFF"/>
                      </a:gs>
                    </a:gsLst>
                    <a:lin ang="5400000" scaled="0"/>
                  </a:gradFill>
                  <a:ea typeface="Segoe UI" pitchFamily="34" charset="0"/>
                  <a:cs typeface="Segoe UI" pitchFamily="34" charset="0"/>
                </a:endParaRPr>
              </a:p>
            </p:txBody>
          </p:sp>
          <p:sp>
            <p:nvSpPr>
              <p:cNvPr id="159" name="TextBox 158"/>
              <p:cNvSpPr txBox="1"/>
              <p:nvPr/>
            </p:nvSpPr>
            <p:spPr>
              <a:xfrm>
                <a:off x="10557033" y="4457631"/>
                <a:ext cx="1394311" cy="860416"/>
              </a:xfrm>
              <a:prstGeom prst="rect">
                <a:avLst/>
              </a:prstGeom>
              <a:grpFill/>
            </p:spPr>
            <p:txBody>
              <a:bodyPr wrap="square" lIns="181925" tIns="145540" rIns="181925" bIns="145540" rtlCol="0">
                <a:spAutoFit/>
              </a:bodyPr>
              <a:lstStyle/>
              <a:p>
                <a:pPr algn="ctr" defTabSz="910437">
                  <a:lnSpc>
                    <a:spcPct val="90000"/>
                  </a:lnSpc>
                  <a:spcAft>
                    <a:spcPts val="597"/>
                  </a:spcAft>
                </a:pPr>
                <a:r>
                  <a:rPr lang="en-US" sz="3978" dirty="0">
                    <a:solidFill>
                      <a:srgbClr val="FFFFFF"/>
                    </a:solidFill>
                  </a:rPr>
                  <a:t>66%</a:t>
                </a:r>
              </a:p>
            </p:txBody>
          </p:sp>
          <p:sp>
            <p:nvSpPr>
              <p:cNvPr id="160" name="TextBox 159"/>
              <p:cNvSpPr txBox="1"/>
              <p:nvPr/>
            </p:nvSpPr>
            <p:spPr>
              <a:xfrm>
                <a:off x="10551090" y="5093832"/>
                <a:ext cx="1399545" cy="1096278"/>
              </a:xfrm>
              <a:prstGeom prst="rect">
                <a:avLst/>
              </a:prstGeom>
              <a:grpFill/>
            </p:spPr>
            <p:txBody>
              <a:bodyPr wrap="square" lIns="181925" tIns="145540" rIns="181925" bIns="145540" rtlCol="0">
                <a:spAutoFit/>
              </a:bodyPr>
              <a:lstStyle/>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Of CIOs see collaboration as key to driving innovation</a:t>
                </a:r>
              </a:p>
            </p:txBody>
          </p:sp>
        </p:grpSp>
        <p:sp>
          <p:nvSpPr>
            <p:cNvPr id="53" name="TextBox 52"/>
            <p:cNvSpPr txBox="1"/>
            <p:nvPr/>
          </p:nvSpPr>
          <p:spPr>
            <a:xfrm>
              <a:off x="10919387" y="6256742"/>
              <a:ext cx="877526" cy="138582"/>
            </a:xfrm>
            <a:prstGeom prst="rect">
              <a:avLst/>
            </a:prstGeom>
            <a:noFill/>
          </p:spPr>
          <p:txBody>
            <a:bodyPr wrap="square" lIns="0" tIns="0" rIns="0" bIns="0" rtlCol="0">
              <a:spAutoFit/>
            </a:bodyPr>
            <a:lstStyle/>
            <a:p>
              <a:pPr algn="r" defTabSz="910437"/>
              <a:r>
                <a:rPr lang="en-US" sz="896" dirty="0">
                  <a:solidFill>
                    <a:srgbClr val="FFFFFF"/>
                  </a:solidFill>
                  <a:ea typeface="Segoe UI" panose="020B0502040204020203" pitchFamily="34" charset="0"/>
                  <a:cs typeface="Segoe UI" panose="020B0502040204020203" pitchFamily="34" charset="0"/>
                </a:rPr>
                <a:t>— McKinsey</a:t>
              </a:r>
            </a:p>
          </p:txBody>
        </p:sp>
      </p:grpSp>
      <p:grpSp>
        <p:nvGrpSpPr>
          <p:cNvPr id="6" name="Group 5"/>
          <p:cNvGrpSpPr/>
          <p:nvPr/>
        </p:nvGrpSpPr>
        <p:grpSpPr>
          <a:xfrm>
            <a:off x="6674148" y="4452259"/>
            <a:ext cx="1387027" cy="1983553"/>
            <a:chOff x="6677185" y="4457631"/>
            <a:chExt cx="1394311" cy="1993969"/>
          </a:xfrm>
        </p:grpSpPr>
        <p:grpSp>
          <p:nvGrpSpPr>
            <p:cNvPr id="84" name="Group 83"/>
            <p:cNvGrpSpPr/>
            <p:nvPr/>
          </p:nvGrpSpPr>
          <p:grpSpPr>
            <a:xfrm>
              <a:off x="6677185" y="4457631"/>
              <a:ext cx="1394311" cy="1993969"/>
              <a:chOff x="6677185" y="4457631"/>
              <a:chExt cx="1394311" cy="1993969"/>
            </a:xfrm>
          </p:grpSpPr>
          <p:sp>
            <p:nvSpPr>
              <p:cNvPr id="147" name="Rectangle 146"/>
              <p:cNvSpPr/>
              <p:nvPr/>
            </p:nvSpPr>
            <p:spPr bwMode="auto">
              <a:xfrm>
                <a:off x="6776550" y="4489450"/>
                <a:ext cx="1202385" cy="1962150"/>
              </a:xfrm>
              <a:prstGeom prst="rect">
                <a:avLst/>
              </a:prstGeom>
              <a:solidFill>
                <a:srgbClr val="B00000">
                  <a:alpha val="67000"/>
                </a:srgb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endParaRPr lang="en-US" sz="3580" cap="small" dirty="0">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p:cNvSpPr txBox="1"/>
              <p:nvPr/>
            </p:nvSpPr>
            <p:spPr>
              <a:xfrm>
                <a:off x="6677185" y="4457631"/>
                <a:ext cx="1394311" cy="860416"/>
              </a:xfrm>
              <a:prstGeom prst="rect">
                <a:avLst/>
              </a:prstGeom>
              <a:noFill/>
            </p:spPr>
            <p:txBody>
              <a:bodyPr wrap="square" lIns="181925" tIns="145540" rIns="181925" bIns="145540" rtlCol="0">
                <a:spAutoFit/>
              </a:bodyPr>
              <a:lstStyle/>
              <a:p>
                <a:pPr algn="ctr" defTabSz="910437">
                  <a:lnSpc>
                    <a:spcPct val="90000"/>
                  </a:lnSpc>
                  <a:spcAft>
                    <a:spcPts val="597"/>
                  </a:spcAft>
                </a:pPr>
                <a:r>
                  <a:rPr lang="en-US" sz="3978" dirty="0">
                    <a:solidFill>
                      <a:srgbClr val="FFFFFF"/>
                    </a:solidFill>
                  </a:rPr>
                  <a:t>21%</a:t>
                </a:r>
              </a:p>
            </p:txBody>
          </p:sp>
          <p:sp>
            <p:nvSpPr>
              <p:cNvPr id="149" name="TextBox 148"/>
              <p:cNvSpPr txBox="1"/>
              <p:nvPr/>
            </p:nvSpPr>
            <p:spPr>
              <a:xfrm>
                <a:off x="6677588" y="5026410"/>
                <a:ext cx="1380741" cy="1315897"/>
              </a:xfrm>
              <a:prstGeom prst="rect">
                <a:avLst/>
              </a:prstGeom>
              <a:noFill/>
            </p:spPr>
            <p:txBody>
              <a:bodyPr wrap="square" lIns="181925" tIns="145540" rIns="181925" bIns="145540" rtlCol="0">
                <a:spAutoFit/>
              </a:bodyPr>
              <a:lstStyle/>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Loss in productivity due to collaboration challenges</a:t>
                </a:r>
              </a:p>
            </p:txBody>
          </p:sp>
        </p:grpSp>
        <p:sp>
          <p:nvSpPr>
            <p:cNvPr id="54" name="TextBox 53"/>
            <p:cNvSpPr txBox="1"/>
            <p:nvPr/>
          </p:nvSpPr>
          <p:spPr>
            <a:xfrm>
              <a:off x="7136447" y="6233633"/>
              <a:ext cx="782948" cy="138582"/>
            </a:xfrm>
            <a:prstGeom prst="rect">
              <a:avLst/>
            </a:prstGeom>
            <a:noFill/>
          </p:spPr>
          <p:txBody>
            <a:bodyPr wrap="square" lIns="0" tIns="0" rIns="0" bIns="0" rtlCol="0">
              <a:spAutoFit/>
            </a:bodyPr>
            <a:lstStyle/>
            <a:p>
              <a:pPr algn="r" defTabSz="910437"/>
              <a:r>
                <a:rPr lang="en-US" sz="896" dirty="0">
                  <a:solidFill>
                    <a:srgbClr val="FFFFFF"/>
                  </a:solidFill>
                  <a:ea typeface="Segoe UI" panose="020B0502040204020203" pitchFamily="34" charset="0"/>
                  <a:cs typeface="Segoe UI" panose="020B0502040204020203" pitchFamily="34" charset="0"/>
                </a:rPr>
                <a:t>— IDC</a:t>
              </a:r>
            </a:p>
          </p:txBody>
        </p:sp>
      </p:grpSp>
      <p:grpSp>
        <p:nvGrpSpPr>
          <p:cNvPr id="9" name="Group 8"/>
          <p:cNvGrpSpPr/>
          <p:nvPr/>
        </p:nvGrpSpPr>
        <p:grpSpPr>
          <a:xfrm>
            <a:off x="252283" y="4452258"/>
            <a:ext cx="1434097" cy="1982048"/>
            <a:chOff x="221593" y="4457631"/>
            <a:chExt cx="1441629" cy="1992456"/>
          </a:xfrm>
        </p:grpSpPr>
        <p:grpSp>
          <p:nvGrpSpPr>
            <p:cNvPr id="88" name="Group 87"/>
            <p:cNvGrpSpPr/>
            <p:nvPr/>
          </p:nvGrpSpPr>
          <p:grpSpPr>
            <a:xfrm>
              <a:off x="221593" y="4457631"/>
              <a:ext cx="1441629" cy="1992456"/>
              <a:chOff x="221593" y="4457631"/>
              <a:chExt cx="1441629" cy="1992456"/>
            </a:xfrm>
          </p:grpSpPr>
          <p:sp>
            <p:nvSpPr>
              <p:cNvPr id="126" name="Rectangle 125"/>
              <p:cNvSpPr/>
              <p:nvPr/>
            </p:nvSpPr>
            <p:spPr bwMode="auto">
              <a:xfrm>
                <a:off x="327308" y="4503761"/>
                <a:ext cx="1202385" cy="1946326"/>
              </a:xfrm>
              <a:prstGeom prst="rect">
                <a:avLst/>
              </a:prstGeom>
              <a:solidFill>
                <a:srgbClr val="B00000">
                  <a:alpha val="67000"/>
                </a:srgb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endParaRPr lang="en-US" sz="3580" cap="small" dirty="0">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p:cNvSpPr txBox="1"/>
              <p:nvPr/>
            </p:nvSpPr>
            <p:spPr>
              <a:xfrm>
                <a:off x="221593" y="4457631"/>
                <a:ext cx="1394311" cy="860416"/>
              </a:xfrm>
              <a:prstGeom prst="rect">
                <a:avLst/>
              </a:prstGeom>
              <a:noFill/>
            </p:spPr>
            <p:txBody>
              <a:bodyPr wrap="square" lIns="181925" tIns="145540" rIns="181925" bIns="145540" rtlCol="0">
                <a:spAutoFit/>
              </a:bodyPr>
              <a:lstStyle/>
              <a:p>
                <a:pPr algn="ctr" defTabSz="910437">
                  <a:lnSpc>
                    <a:spcPct val="90000"/>
                  </a:lnSpc>
                  <a:spcAft>
                    <a:spcPts val="597"/>
                  </a:spcAft>
                </a:pPr>
                <a:r>
                  <a:rPr lang="en-US" sz="3978" dirty="0">
                    <a:solidFill>
                      <a:srgbClr val="FFFFFF"/>
                    </a:solidFill>
                  </a:rPr>
                  <a:t>14x</a:t>
                </a:r>
              </a:p>
            </p:txBody>
          </p:sp>
          <p:sp>
            <p:nvSpPr>
              <p:cNvPr id="128" name="TextBox 127"/>
              <p:cNvSpPr txBox="1"/>
              <p:nvPr/>
            </p:nvSpPr>
            <p:spPr>
              <a:xfrm>
                <a:off x="221622" y="5026410"/>
                <a:ext cx="1441600" cy="907725"/>
              </a:xfrm>
              <a:prstGeom prst="rect">
                <a:avLst/>
              </a:prstGeom>
              <a:noFill/>
            </p:spPr>
            <p:txBody>
              <a:bodyPr wrap="square" lIns="181925" tIns="145540" rIns="181925" bIns="145540" rtlCol="0">
                <a:spAutoFit/>
              </a:bodyPr>
              <a:lstStyle/>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More investments </a:t>
                </a:r>
                <a:endParaRPr lang="en-US" sz="1294" kern="0" spc="-31" dirty="0" smtClean="0">
                  <a:solidFill>
                    <a:srgbClr val="FFFFFF"/>
                  </a:solidFill>
                  <a:ea typeface="Segoe UI" pitchFamily="34" charset="0"/>
                  <a:cs typeface="Segoe UI" pitchFamily="34" charset="0"/>
                </a:endParaRPr>
              </a:p>
              <a:p>
                <a:pPr defTabSz="926970" fontAlgn="base">
                  <a:spcBef>
                    <a:spcPct val="0"/>
                  </a:spcBef>
                  <a:spcAft>
                    <a:spcPct val="0"/>
                  </a:spcAft>
                  <a:defRPr/>
                </a:pPr>
                <a:r>
                  <a:rPr lang="en-US" sz="1294" kern="0" spc="-31" dirty="0" smtClean="0">
                    <a:solidFill>
                      <a:srgbClr val="FFFFFF"/>
                    </a:solidFill>
                    <a:ea typeface="Segoe UI" pitchFamily="34" charset="0"/>
                    <a:cs typeface="Segoe UI" pitchFamily="34" charset="0"/>
                  </a:rPr>
                  <a:t>at </a:t>
                </a:r>
                <a:r>
                  <a:rPr lang="en-US" sz="1294" kern="0" spc="-31" dirty="0">
                    <a:solidFill>
                      <a:srgbClr val="FFFFFF"/>
                    </a:solidFill>
                    <a:ea typeface="Segoe UI" pitchFamily="34" charset="0"/>
                    <a:cs typeface="Segoe UI" pitchFamily="34" charset="0"/>
                  </a:rPr>
                  <a:t>risk</a:t>
                </a:r>
              </a:p>
            </p:txBody>
          </p:sp>
        </p:grpSp>
        <p:sp>
          <p:nvSpPr>
            <p:cNvPr id="55" name="TextBox 54"/>
            <p:cNvSpPr txBox="1"/>
            <p:nvPr/>
          </p:nvSpPr>
          <p:spPr>
            <a:xfrm>
              <a:off x="558799" y="6233633"/>
              <a:ext cx="902843" cy="138582"/>
            </a:xfrm>
            <a:prstGeom prst="rect">
              <a:avLst/>
            </a:prstGeom>
            <a:noFill/>
          </p:spPr>
          <p:txBody>
            <a:bodyPr wrap="square" lIns="0" tIns="0" rIns="0" bIns="0" rtlCol="0">
              <a:spAutoFit/>
            </a:bodyPr>
            <a:lstStyle/>
            <a:p>
              <a:pPr algn="r" defTabSz="910437"/>
              <a:r>
                <a:rPr lang="en-US" sz="896" dirty="0">
                  <a:solidFill>
                    <a:srgbClr val="FFFFFF"/>
                  </a:solidFill>
                  <a:ea typeface="Segoe UI" panose="020B0502040204020203" pitchFamily="34" charset="0"/>
                  <a:cs typeface="Segoe UI" panose="020B0502040204020203" pitchFamily="34" charset="0"/>
                </a:rPr>
                <a:t>— PMI</a:t>
              </a:r>
            </a:p>
          </p:txBody>
        </p:sp>
      </p:grpSp>
      <p:grpSp>
        <p:nvGrpSpPr>
          <p:cNvPr id="89" name="Group 88"/>
          <p:cNvGrpSpPr/>
          <p:nvPr/>
        </p:nvGrpSpPr>
        <p:grpSpPr>
          <a:xfrm>
            <a:off x="137971" y="245322"/>
            <a:ext cx="11916063" cy="6367362"/>
            <a:chOff x="106680" y="228600"/>
            <a:chExt cx="11978640" cy="6400800"/>
          </a:xfrm>
        </p:grpSpPr>
        <p:cxnSp>
          <p:nvCxnSpPr>
            <p:cNvPr id="60" name="Straight Connector 59"/>
            <p:cNvCxnSpPr/>
            <p:nvPr/>
          </p:nvCxnSpPr>
          <p:spPr>
            <a:xfrm rot="16200000" flipH="1">
              <a:off x="6096000" y="-5644811"/>
              <a:ext cx="0" cy="1197864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6096000" y="-3592062"/>
              <a:ext cx="0" cy="1197864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6096000" y="-1539313"/>
              <a:ext cx="0" cy="1197864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96000" y="513437"/>
              <a:ext cx="0" cy="1197864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62854" y="2395470"/>
              <a:ext cx="0" cy="423393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854805" y="2395470"/>
              <a:ext cx="0" cy="2047741"/>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146756" y="2395470"/>
              <a:ext cx="0" cy="4079758"/>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438707" y="4430332"/>
              <a:ext cx="0" cy="2199068"/>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730658" y="4417454"/>
              <a:ext cx="0" cy="2211946"/>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022609" y="228600"/>
              <a:ext cx="0" cy="640080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314560" y="228600"/>
              <a:ext cx="0" cy="422749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606511" y="228600"/>
              <a:ext cx="0" cy="640080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730658" y="373487"/>
              <a:ext cx="0" cy="2007763"/>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900631" y="228600"/>
              <a:ext cx="0" cy="6400800"/>
            </a:xfrm>
            <a:prstGeom prst="line">
              <a:avLst/>
            </a:prstGeom>
            <a:ln w="1270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2811851" y="2408915"/>
            <a:ext cx="1445324" cy="1970479"/>
            <a:chOff x="210307" y="4402765"/>
            <a:chExt cx="1452915" cy="1980825"/>
          </a:xfrm>
        </p:grpSpPr>
        <p:grpSp>
          <p:nvGrpSpPr>
            <p:cNvPr id="75" name="Group 74"/>
            <p:cNvGrpSpPr/>
            <p:nvPr/>
          </p:nvGrpSpPr>
          <p:grpSpPr>
            <a:xfrm>
              <a:off x="210307" y="4402765"/>
              <a:ext cx="1452915" cy="1980825"/>
              <a:chOff x="210307" y="4402765"/>
              <a:chExt cx="1452915" cy="1980825"/>
            </a:xfrm>
          </p:grpSpPr>
          <p:sp>
            <p:nvSpPr>
              <p:cNvPr id="77" name="Rectangle 76"/>
              <p:cNvSpPr/>
              <p:nvPr/>
            </p:nvSpPr>
            <p:spPr bwMode="auto">
              <a:xfrm>
                <a:off x="325929" y="4466279"/>
                <a:ext cx="1178511" cy="1917311"/>
              </a:xfrm>
              <a:prstGeom prst="rect">
                <a:avLst/>
              </a:prstGeom>
              <a:solidFill>
                <a:srgbClr val="B00000">
                  <a:alpha val="67000"/>
                </a:srgbClr>
              </a:solidFill>
              <a:ln w="1270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348" tIns="142679" rIns="178348" bIns="142679" numCol="1" spcCol="0" rtlCol="0" fromWordArt="0" anchor="ctr" anchorCtr="0" forceAA="0" compatLnSpc="1">
                <a:prstTxWarp prst="textNoShape">
                  <a:avLst/>
                </a:prstTxWarp>
                <a:noAutofit/>
              </a:bodyPr>
              <a:lstStyle/>
              <a:p>
                <a:pPr algn="ctr" defTabSz="909235" fontAlgn="base">
                  <a:lnSpc>
                    <a:spcPct val="90000"/>
                  </a:lnSpc>
                  <a:spcBef>
                    <a:spcPct val="0"/>
                  </a:spcBef>
                  <a:spcAft>
                    <a:spcPct val="0"/>
                  </a:spcAft>
                </a:pPr>
                <a:endParaRPr lang="en-US" sz="3580" cap="small" dirty="0">
                  <a:gradFill>
                    <a:gsLst>
                      <a:gs pos="0">
                        <a:srgbClr val="FFFFFF"/>
                      </a:gs>
                      <a:gs pos="100000">
                        <a:srgbClr val="FFFFFF"/>
                      </a:gs>
                    </a:gsLst>
                    <a:lin ang="5400000" scaled="0"/>
                  </a:gradFill>
                  <a:ea typeface="Segoe UI" pitchFamily="34" charset="0"/>
                  <a:cs typeface="Segoe UI" pitchFamily="34" charset="0"/>
                </a:endParaRPr>
              </a:p>
            </p:txBody>
          </p:sp>
          <p:sp>
            <p:nvSpPr>
              <p:cNvPr id="79" name="TextBox 78"/>
              <p:cNvSpPr txBox="1"/>
              <p:nvPr/>
            </p:nvSpPr>
            <p:spPr>
              <a:xfrm>
                <a:off x="210307" y="4402765"/>
                <a:ext cx="1394311" cy="860415"/>
              </a:xfrm>
              <a:prstGeom prst="rect">
                <a:avLst/>
              </a:prstGeom>
              <a:noFill/>
            </p:spPr>
            <p:txBody>
              <a:bodyPr wrap="square" lIns="181925" tIns="145540" rIns="181925" bIns="145540" rtlCol="0">
                <a:spAutoFit/>
              </a:bodyPr>
              <a:lstStyle/>
              <a:p>
                <a:pPr algn="ctr" defTabSz="910437">
                  <a:lnSpc>
                    <a:spcPct val="90000"/>
                  </a:lnSpc>
                  <a:spcAft>
                    <a:spcPts val="597"/>
                  </a:spcAft>
                </a:pPr>
                <a:r>
                  <a:rPr lang="en-US" sz="3978" dirty="0">
                    <a:solidFill>
                      <a:srgbClr val="FFFFFF"/>
                    </a:solidFill>
                  </a:rPr>
                  <a:t>58%</a:t>
                </a:r>
              </a:p>
            </p:txBody>
          </p:sp>
          <p:sp>
            <p:nvSpPr>
              <p:cNvPr id="80" name="TextBox 79"/>
              <p:cNvSpPr txBox="1"/>
              <p:nvPr/>
            </p:nvSpPr>
            <p:spPr>
              <a:xfrm>
                <a:off x="221622" y="5026410"/>
                <a:ext cx="1441600" cy="1111810"/>
              </a:xfrm>
              <a:prstGeom prst="rect">
                <a:avLst/>
              </a:prstGeom>
              <a:noFill/>
            </p:spPr>
            <p:txBody>
              <a:bodyPr wrap="square" lIns="181925" tIns="145540" rIns="181925" bIns="145540" rtlCol="0">
                <a:spAutoFit/>
              </a:bodyPr>
              <a:lstStyle/>
              <a:p>
                <a:pPr defTabSz="926970" fontAlgn="base">
                  <a:spcBef>
                    <a:spcPct val="0"/>
                  </a:spcBef>
                  <a:spcAft>
                    <a:spcPct val="0"/>
                  </a:spcAft>
                  <a:defRPr/>
                </a:pPr>
                <a:r>
                  <a:rPr lang="en-US" sz="1294" kern="0" spc="-31" dirty="0">
                    <a:solidFill>
                      <a:srgbClr val="FFFFFF"/>
                    </a:solidFill>
                    <a:ea typeface="Segoe UI" pitchFamily="34" charset="0"/>
                    <a:cs typeface="Segoe UI" pitchFamily="34" charset="0"/>
                  </a:rPr>
                  <a:t>of projects </a:t>
                </a:r>
                <a:endParaRPr lang="en-US" sz="1294" kern="0" spc="-31" dirty="0" smtClean="0">
                  <a:solidFill>
                    <a:srgbClr val="FFFFFF"/>
                  </a:solidFill>
                  <a:ea typeface="Segoe UI" pitchFamily="34" charset="0"/>
                  <a:cs typeface="Segoe UI" pitchFamily="34" charset="0"/>
                </a:endParaRPr>
              </a:p>
              <a:p>
                <a:pPr defTabSz="926970" fontAlgn="base">
                  <a:spcBef>
                    <a:spcPct val="0"/>
                  </a:spcBef>
                  <a:spcAft>
                    <a:spcPct val="0"/>
                  </a:spcAft>
                  <a:defRPr/>
                </a:pPr>
                <a:r>
                  <a:rPr lang="en-US" sz="1294" kern="0" spc="-31" dirty="0" smtClean="0">
                    <a:solidFill>
                      <a:srgbClr val="FFFFFF"/>
                    </a:solidFill>
                    <a:ea typeface="Segoe UI" pitchFamily="34" charset="0"/>
                    <a:cs typeface="Segoe UI" pitchFamily="34" charset="0"/>
                  </a:rPr>
                  <a:t>are </a:t>
                </a:r>
                <a:r>
                  <a:rPr lang="en-US" sz="1294" kern="0" spc="-31" dirty="0">
                    <a:solidFill>
                      <a:srgbClr val="FFFFFF"/>
                    </a:solidFill>
                    <a:ea typeface="Segoe UI" pitchFamily="34" charset="0"/>
                    <a:cs typeface="Segoe UI" pitchFamily="34" charset="0"/>
                  </a:rPr>
                  <a:t>not highly aligned to strategy</a:t>
                </a:r>
              </a:p>
            </p:txBody>
          </p:sp>
        </p:grpSp>
        <p:sp>
          <p:nvSpPr>
            <p:cNvPr id="76" name="TextBox 75"/>
            <p:cNvSpPr txBox="1"/>
            <p:nvPr/>
          </p:nvSpPr>
          <p:spPr>
            <a:xfrm>
              <a:off x="558799" y="6233633"/>
              <a:ext cx="902843" cy="138582"/>
            </a:xfrm>
            <a:prstGeom prst="rect">
              <a:avLst/>
            </a:prstGeom>
            <a:noFill/>
          </p:spPr>
          <p:txBody>
            <a:bodyPr wrap="square" lIns="0" tIns="0" rIns="0" bIns="0" rtlCol="0">
              <a:spAutoFit/>
            </a:bodyPr>
            <a:lstStyle/>
            <a:p>
              <a:pPr algn="r" defTabSz="910437"/>
              <a:r>
                <a:rPr lang="en-US" sz="896" dirty="0">
                  <a:solidFill>
                    <a:srgbClr val="FFFFFF"/>
                  </a:solidFill>
                  <a:ea typeface="Segoe UI" panose="020B0502040204020203" pitchFamily="34" charset="0"/>
                  <a:cs typeface="Segoe UI" panose="020B0502040204020203" pitchFamily="34" charset="0"/>
                </a:rPr>
                <a:t>— PMI</a:t>
              </a:r>
            </a:p>
          </p:txBody>
        </p:sp>
      </p:grpSp>
      <p:sp>
        <p:nvSpPr>
          <p:cNvPr id="81" name="TextBox 80"/>
          <p:cNvSpPr txBox="1"/>
          <p:nvPr/>
        </p:nvSpPr>
        <p:spPr>
          <a:xfrm>
            <a:off x="8237643" y="4206250"/>
            <a:ext cx="956410" cy="137858"/>
          </a:xfrm>
          <a:prstGeom prst="rect">
            <a:avLst/>
          </a:prstGeom>
          <a:solidFill>
            <a:schemeClr val="accent2"/>
          </a:solidFill>
        </p:spPr>
        <p:txBody>
          <a:bodyPr wrap="square" lIns="0" tIns="0" rIns="0" bIns="0" rtlCol="0">
            <a:spAutoFit/>
          </a:bodyPr>
          <a:lstStyle/>
          <a:p>
            <a:pPr algn="r" defTabSz="910437"/>
            <a:r>
              <a:rPr lang="en-US" sz="896" dirty="0">
                <a:solidFill>
                  <a:srgbClr val="FFFFFF"/>
                </a:solidFill>
                <a:ea typeface="Segoe UI" panose="020B0502040204020203" pitchFamily="34" charset="0"/>
                <a:cs typeface="Segoe UI" panose="020B0502040204020203" pitchFamily="34" charset="0"/>
              </a:rPr>
              <a:t>— PMI</a:t>
            </a:r>
          </a:p>
        </p:txBody>
      </p:sp>
    </p:spTree>
    <p:extLst>
      <p:ext uri="{BB962C8B-B14F-4D97-AF65-F5344CB8AC3E}">
        <p14:creationId xmlns:p14="http://schemas.microsoft.com/office/powerpoint/2010/main" val="148675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9441" y="222440"/>
            <a:ext cx="11093659" cy="745835"/>
          </a:xfrm>
        </p:spPr>
        <p:txBody>
          <a:bodyPr vert="horz" wrap="square" lIns="0" tIns="0" rIns="0" bIns="0" rtlCol="0" anchor="t">
            <a:noAutofit/>
          </a:bodyPr>
          <a:lstStyle/>
          <a:p>
            <a:r>
              <a:rPr lang="en-US" sz="4400" b="1" dirty="0">
                <a:solidFill>
                  <a:schemeClr val="bg1">
                    <a:lumMod val="50000"/>
                  </a:schemeClr>
                </a:solidFill>
                <a:latin typeface="+mn-lt"/>
              </a:rPr>
              <a:t>Microsoft philosophy</a:t>
            </a:r>
          </a:p>
        </p:txBody>
      </p:sp>
      <p:sp>
        <p:nvSpPr>
          <p:cNvPr id="21" name="Rectangle 20"/>
          <p:cNvSpPr/>
          <p:nvPr/>
        </p:nvSpPr>
        <p:spPr>
          <a:xfrm>
            <a:off x="234804" y="797457"/>
            <a:ext cx="11330414" cy="452080"/>
          </a:xfrm>
          <a:prstGeom prst="rect">
            <a:avLst/>
          </a:prstGeom>
        </p:spPr>
        <p:txBody>
          <a:bodyPr>
            <a:spAutoFit/>
          </a:bodyPr>
          <a:lstStyle/>
          <a:p>
            <a:pPr defTabSz="911511">
              <a:tabLst>
                <a:tab pos="2794005" algn="l"/>
              </a:tabLst>
              <a:defRPr/>
            </a:pPr>
            <a:r>
              <a:rPr lang="en-US" sz="2294" spc="-20" dirty="0">
                <a:solidFill>
                  <a:srgbClr val="FFFFFF">
                    <a:lumMod val="50000"/>
                  </a:srgbClr>
                </a:solidFill>
                <a:latin typeface="Segoe UI Light"/>
                <a:ea typeface="Segoe UI" pitchFamily="34" charset="0"/>
                <a:cs typeface="Segoe UI" pitchFamily="34" charset="0"/>
              </a:rPr>
              <a:t>A comprehensive set of tools delivered to almost any device through cloud or on-premise </a:t>
            </a:r>
          </a:p>
        </p:txBody>
      </p:sp>
      <p:sp>
        <p:nvSpPr>
          <p:cNvPr id="23" name="Rectangle 22"/>
          <p:cNvSpPr/>
          <p:nvPr/>
        </p:nvSpPr>
        <p:spPr bwMode="auto">
          <a:xfrm>
            <a:off x="775576" y="4230558"/>
            <a:ext cx="2953060" cy="169822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11" tIns="182376" rIns="182376" bIns="182376" numCol="1" spcCol="0" rtlCol="0" fromWordArt="0" anchor="t" anchorCtr="0" forceAA="0" compatLnSpc="1">
            <a:prstTxWarp prst="textNoShape">
              <a:avLst/>
            </a:prstTxWarp>
            <a:noAutofit/>
          </a:bodyPr>
          <a:lstStyle/>
          <a:p>
            <a:pPr defTabSz="911425">
              <a:spcBef>
                <a:spcPct val="0"/>
              </a:spcBef>
            </a:pPr>
            <a:r>
              <a:rPr lang="en-US" sz="2793" dirty="0">
                <a:ln w="3175">
                  <a:noFill/>
                </a:ln>
                <a:solidFill>
                  <a:srgbClr val="FFFFFF"/>
                </a:solidFill>
                <a:latin typeface="Segoe UI Light"/>
                <a:cs typeface="Arial" charset="0"/>
              </a:rPr>
              <a:t>Comprehensive Toolset</a:t>
            </a:r>
            <a:endParaRPr lang="en-US" sz="1596" dirty="0">
              <a:ln w="3175">
                <a:noFill/>
              </a:ln>
              <a:solidFill>
                <a:srgbClr val="FFFFFF"/>
              </a:solidFill>
              <a:latin typeface="Segoe UI Light"/>
              <a:cs typeface="Arial" charset="0"/>
            </a:endParaRPr>
          </a:p>
        </p:txBody>
      </p:sp>
      <p:sp>
        <p:nvSpPr>
          <p:cNvPr id="24" name="Rectangle 23"/>
          <p:cNvSpPr/>
          <p:nvPr/>
        </p:nvSpPr>
        <p:spPr bwMode="auto">
          <a:xfrm>
            <a:off x="8476923" y="4229513"/>
            <a:ext cx="2953060" cy="169858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11" tIns="182376" rIns="182376" bIns="182376" numCol="1" spcCol="0" rtlCol="0" fromWordArt="0" anchor="t" anchorCtr="0" forceAA="0" compatLnSpc="1">
            <a:prstTxWarp prst="textNoShape">
              <a:avLst/>
            </a:prstTxWarp>
            <a:noAutofit/>
          </a:bodyPr>
          <a:lstStyle/>
          <a:p>
            <a:pPr defTabSz="911425">
              <a:spcBef>
                <a:spcPct val="0"/>
              </a:spcBef>
            </a:pPr>
            <a:r>
              <a:rPr lang="en-US" sz="2793" dirty="0">
                <a:ln w="3175">
                  <a:noFill/>
                </a:ln>
                <a:solidFill>
                  <a:srgbClr val="FFFFFF"/>
                </a:solidFill>
                <a:latin typeface="Segoe UI Light"/>
                <a:cs typeface="Arial" charset="0"/>
              </a:rPr>
              <a:t>Cloud and                 On-Premise</a:t>
            </a:r>
            <a:endParaRPr lang="en-US" sz="1596" dirty="0">
              <a:ln w="3175">
                <a:noFill/>
              </a:ln>
              <a:solidFill>
                <a:srgbClr val="FFFFFF"/>
              </a:solidFill>
              <a:latin typeface="Segoe UI Light"/>
              <a:cs typeface="Arial" charset="0"/>
            </a:endParaRPr>
          </a:p>
        </p:txBody>
      </p:sp>
      <p:sp>
        <p:nvSpPr>
          <p:cNvPr id="26" name="Rectangle 25"/>
          <p:cNvSpPr/>
          <p:nvPr/>
        </p:nvSpPr>
        <p:spPr bwMode="auto">
          <a:xfrm>
            <a:off x="775576" y="2250326"/>
            <a:ext cx="2953060" cy="19810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11" tIns="182376" rIns="182376" bIns="182376" numCol="1" spcCol="0" rtlCol="0" fromWordArt="0" anchor="b" anchorCtr="0" forceAA="0" compatLnSpc="1">
            <a:prstTxWarp prst="textNoShape">
              <a:avLst/>
            </a:prstTxWarp>
            <a:noAutofit/>
          </a:bodyPr>
          <a:lstStyle/>
          <a:p>
            <a:pPr defTabSz="911425">
              <a:lnSpc>
                <a:spcPct val="90000"/>
              </a:lnSpc>
              <a:spcBef>
                <a:spcPct val="0"/>
              </a:spcBef>
            </a:pPr>
            <a:endParaRPr lang="en-US" sz="1596" dirty="0">
              <a:ln w="3175">
                <a:noFill/>
              </a:ln>
              <a:gradFill>
                <a:gsLst>
                  <a:gs pos="43871">
                    <a:srgbClr val="FFFFFF"/>
                  </a:gs>
                  <a:gs pos="83000">
                    <a:srgbClr val="FFFFFF"/>
                  </a:gs>
                </a:gsLst>
                <a:lin ang="5400000" scaled="1"/>
              </a:gradFill>
              <a:cs typeface="Arial" charset="0"/>
            </a:endParaRPr>
          </a:p>
        </p:txBody>
      </p:sp>
      <p:sp>
        <p:nvSpPr>
          <p:cNvPr id="27" name="Rectangle 26"/>
          <p:cNvSpPr/>
          <p:nvPr/>
        </p:nvSpPr>
        <p:spPr bwMode="auto">
          <a:xfrm>
            <a:off x="8476923" y="2249277"/>
            <a:ext cx="2953060" cy="19812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11" tIns="182376" rIns="182376" bIns="182376" numCol="1" spcCol="0" rtlCol="0" fromWordArt="0" anchor="b" anchorCtr="0" forceAA="0" compatLnSpc="1">
            <a:prstTxWarp prst="textNoShape">
              <a:avLst/>
            </a:prstTxWarp>
            <a:noAutofit/>
          </a:bodyPr>
          <a:lstStyle/>
          <a:p>
            <a:pPr defTabSz="911425">
              <a:lnSpc>
                <a:spcPct val="90000"/>
              </a:lnSpc>
              <a:spcBef>
                <a:spcPct val="0"/>
              </a:spcBef>
            </a:pPr>
            <a:endParaRPr lang="en-US" sz="1596" dirty="0">
              <a:ln w="3175">
                <a:noFill/>
              </a:ln>
              <a:gradFill>
                <a:gsLst>
                  <a:gs pos="43871">
                    <a:srgbClr val="FFFFFF"/>
                  </a:gs>
                  <a:gs pos="83000">
                    <a:srgbClr val="FFFFFF"/>
                  </a:gs>
                </a:gsLst>
                <a:lin ang="5400000" scaled="1"/>
              </a:gradFill>
              <a:cs typeface="Arial" charset="0"/>
            </a:endParaRPr>
          </a:p>
        </p:txBody>
      </p:sp>
      <p:sp>
        <p:nvSpPr>
          <p:cNvPr id="29" name="Rectangle 28"/>
          <p:cNvSpPr/>
          <p:nvPr/>
        </p:nvSpPr>
        <p:spPr bwMode="auto">
          <a:xfrm>
            <a:off x="4619050" y="2250328"/>
            <a:ext cx="2953060" cy="1981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11" tIns="182376" rIns="182376" bIns="182376" numCol="1" spcCol="0" rtlCol="0" fromWordArt="0" anchor="b" anchorCtr="0" forceAA="0" compatLnSpc="1">
            <a:prstTxWarp prst="textNoShape">
              <a:avLst/>
            </a:prstTxWarp>
            <a:noAutofit/>
          </a:bodyPr>
          <a:lstStyle/>
          <a:p>
            <a:pPr defTabSz="911425">
              <a:lnSpc>
                <a:spcPct val="90000"/>
              </a:lnSpc>
              <a:spcBef>
                <a:spcPct val="0"/>
              </a:spcBef>
            </a:pPr>
            <a:endParaRPr lang="en-US" sz="1596" dirty="0">
              <a:ln w="3175">
                <a:noFill/>
              </a:ln>
              <a:gradFill>
                <a:gsLst>
                  <a:gs pos="43871">
                    <a:srgbClr val="FFFFFF"/>
                  </a:gs>
                  <a:gs pos="83000">
                    <a:srgbClr val="FFFFFF"/>
                  </a:gs>
                </a:gsLst>
                <a:lin ang="5400000" scaled="1"/>
              </a:gradFill>
              <a:cs typeface="Arial" charset="0"/>
            </a:endParaRPr>
          </a:p>
        </p:txBody>
      </p:sp>
      <p:sp>
        <p:nvSpPr>
          <p:cNvPr id="31" name="Rectangle 30"/>
          <p:cNvSpPr/>
          <p:nvPr/>
        </p:nvSpPr>
        <p:spPr bwMode="auto">
          <a:xfrm>
            <a:off x="4619050" y="4230561"/>
            <a:ext cx="2953060" cy="169858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11" tIns="182376" rIns="182376" bIns="182376" numCol="1" spcCol="0" rtlCol="0" fromWordArt="0" anchor="t" anchorCtr="0" forceAA="0" compatLnSpc="1">
            <a:prstTxWarp prst="textNoShape">
              <a:avLst/>
            </a:prstTxWarp>
            <a:noAutofit/>
          </a:bodyPr>
          <a:lstStyle/>
          <a:p>
            <a:pPr defTabSz="911425">
              <a:spcBef>
                <a:spcPct val="0"/>
              </a:spcBef>
            </a:pPr>
            <a:r>
              <a:rPr lang="en-US" sz="2793" dirty="0">
                <a:ln w="3175">
                  <a:noFill/>
                </a:ln>
                <a:solidFill>
                  <a:srgbClr val="FFFFFF"/>
                </a:solidFill>
                <a:latin typeface="Segoe UI Light"/>
                <a:cs typeface="Arial" charset="0"/>
              </a:rPr>
              <a:t>Devices</a:t>
            </a:r>
            <a:endParaRPr lang="en-US" sz="1596" dirty="0">
              <a:ln w="3175">
                <a:noFill/>
              </a:ln>
              <a:solidFill>
                <a:srgbClr val="FFFFFF"/>
              </a:solidFill>
              <a:latin typeface="Segoe UI Light"/>
              <a:cs typeface="Arial" charset="0"/>
            </a:endParaRPr>
          </a:p>
        </p:txBody>
      </p:sp>
      <p:pic>
        <p:nvPicPr>
          <p:cNvPr id="52" name="Picture 4" descr="W:\Open Engagements\Productivity\MS-Unified Communications\#1601 BizProd MOD Team Core Content Work\New Iconography\Words\Draft\061312_Word_Icons\Tools_061312_white-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790" y="2603605"/>
            <a:ext cx="1457296" cy="14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1"/>
          <p:cNvGrpSpPr>
            <a:grpSpLocks/>
          </p:cNvGrpSpPr>
          <p:nvPr/>
        </p:nvGrpSpPr>
        <p:grpSpPr bwMode="auto">
          <a:xfrm>
            <a:off x="4916512" y="2981625"/>
            <a:ext cx="2358134" cy="786530"/>
            <a:chOff x="5377382" y="2715084"/>
            <a:chExt cx="1208329" cy="402878"/>
          </a:xfrm>
        </p:grpSpPr>
        <p:grpSp>
          <p:nvGrpSpPr>
            <p:cNvPr id="54" name="Group 17"/>
            <p:cNvGrpSpPr>
              <a:grpSpLocks/>
            </p:cNvGrpSpPr>
            <p:nvPr/>
          </p:nvGrpSpPr>
          <p:grpSpPr bwMode="auto">
            <a:xfrm>
              <a:off x="5377382" y="2715084"/>
              <a:ext cx="408356" cy="402878"/>
              <a:chOff x="2916435" y="3914152"/>
              <a:chExt cx="930763" cy="918513"/>
            </a:xfrm>
          </p:grpSpPr>
          <p:pic>
            <p:nvPicPr>
              <p:cNvPr id="57"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black">
              <a:xfrm rot="2614426" flipH="1">
                <a:off x="2916435" y="4302640"/>
                <a:ext cx="394555" cy="53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61"/>
              <p:cNvSpPr>
                <a:spLocks/>
              </p:cNvSpPr>
              <p:nvPr/>
            </p:nvSpPr>
            <p:spPr bwMode="black">
              <a:xfrm rot="10800000">
                <a:off x="3279998" y="3914152"/>
                <a:ext cx="567200" cy="820335"/>
              </a:xfrm>
              <a:custGeom>
                <a:avLst/>
                <a:gdLst>
                  <a:gd name="T0" fmla="*/ 251 w 277"/>
                  <a:gd name="T1" fmla="*/ 363 h 399"/>
                  <a:gd name="T2" fmla="*/ 243 w 277"/>
                  <a:gd name="T3" fmla="*/ 372 h 399"/>
                  <a:gd name="T4" fmla="*/ 35 w 277"/>
                  <a:gd name="T5" fmla="*/ 372 h 399"/>
                  <a:gd name="T6" fmla="*/ 27 w 277"/>
                  <a:gd name="T7" fmla="*/ 363 h 399"/>
                  <a:gd name="T8" fmla="*/ 27 w 277"/>
                  <a:gd name="T9" fmla="*/ 36 h 399"/>
                  <a:gd name="T10" fmla="*/ 35 w 277"/>
                  <a:gd name="T11" fmla="*/ 27 h 399"/>
                  <a:gd name="T12" fmla="*/ 243 w 277"/>
                  <a:gd name="T13" fmla="*/ 27 h 399"/>
                  <a:gd name="T14" fmla="*/ 251 w 277"/>
                  <a:gd name="T15" fmla="*/ 36 h 399"/>
                  <a:gd name="T16" fmla="*/ 251 w 277"/>
                  <a:gd name="T17" fmla="*/ 108 h 399"/>
                  <a:gd name="T18" fmla="*/ 277 w 277"/>
                  <a:gd name="T19" fmla="*/ 84 h 399"/>
                  <a:gd name="T20" fmla="*/ 277 w 277"/>
                  <a:gd name="T21" fmla="*/ 10 h 399"/>
                  <a:gd name="T22" fmla="*/ 267 w 277"/>
                  <a:gd name="T23" fmla="*/ 0 h 399"/>
                  <a:gd name="T24" fmla="*/ 11 w 277"/>
                  <a:gd name="T25" fmla="*/ 0 h 399"/>
                  <a:gd name="T26" fmla="*/ 0 w 277"/>
                  <a:gd name="T27" fmla="*/ 10 h 399"/>
                  <a:gd name="T28" fmla="*/ 0 w 277"/>
                  <a:gd name="T29" fmla="*/ 389 h 399"/>
                  <a:gd name="T30" fmla="*/ 11 w 277"/>
                  <a:gd name="T31" fmla="*/ 399 h 399"/>
                  <a:gd name="T32" fmla="*/ 267 w 277"/>
                  <a:gd name="T33" fmla="*/ 399 h 399"/>
                  <a:gd name="T34" fmla="*/ 277 w 277"/>
                  <a:gd name="T35" fmla="*/ 389 h 399"/>
                  <a:gd name="T36" fmla="*/ 277 w 277"/>
                  <a:gd name="T37" fmla="*/ 168 h 399"/>
                  <a:gd name="T38" fmla="*/ 251 w 277"/>
                  <a:gd name="T39" fmla="*/ 191 h 399"/>
                  <a:gd name="T40" fmla="*/ 251 w 277"/>
                  <a:gd name="T41" fmla="*/ 363 h 3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0437"/>
                <a:endParaRPr lang="en-US" sz="1895" dirty="0">
                  <a:solidFill>
                    <a:srgbClr val="000000"/>
                  </a:solidFill>
                  <a:latin typeface="Segoe UI Light"/>
                </a:endParaRPr>
              </a:p>
            </p:txBody>
          </p:sp>
        </p:grpSp>
        <p:sp>
          <p:nvSpPr>
            <p:cNvPr id="55" name="Freeform 20"/>
            <p:cNvSpPr>
              <a:spLocks noEditPoints="1"/>
            </p:cNvSpPr>
            <p:nvPr/>
          </p:nvSpPr>
          <p:spPr bwMode="black">
            <a:xfrm>
              <a:off x="5843550" y="2721642"/>
              <a:ext cx="508115" cy="353260"/>
            </a:xfrm>
            <a:custGeom>
              <a:avLst/>
              <a:gdLst>
                <a:gd name="T0" fmla="*/ 774 w 844"/>
                <a:gd name="T1" fmla="*/ 456 h 588"/>
                <a:gd name="T2" fmla="*/ 774 w 844"/>
                <a:gd name="T3" fmla="*/ 36 h 588"/>
                <a:gd name="T4" fmla="*/ 737 w 844"/>
                <a:gd name="T5" fmla="*/ 0 h 588"/>
                <a:gd name="T6" fmla="*/ 107 w 844"/>
                <a:gd name="T7" fmla="*/ 0 h 588"/>
                <a:gd name="T8" fmla="*/ 71 w 844"/>
                <a:gd name="T9" fmla="*/ 36 h 588"/>
                <a:gd name="T10" fmla="*/ 71 w 844"/>
                <a:gd name="T11" fmla="*/ 456 h 588"/>
                <a:gd name="T12" fmla="*/ 0 w 844"/>
                <a:gd name="T13" fmla="*/ 544 h 588"/>
                <a:gd name="T14" fmla="*/ 44 w 844"/>
                <a:gd name="T15" fmla="*/ 588 h 588"/>
                <a:gd name="T16" fmla="*/ 800 w 844"/>
                <a:gd name="T17" fmla="*/ 588 h 588"/>
                <a:gd name="T18" fmla="*/ 844 w 844"/>
                <a:gd name="T19" fmla="*/ 544 h 588"/>
                <a:gd name="T20" fmla="*/ 774 w 844"/>
                <a:gd name="T21" fmla="*/ 456 h 588"/>
                <a:gd name="T22" fmla="*/ 481 w 844"/>
                <a:gd name="T23" fmla="*/ 554 h 588"/>
                <a:gd name="T24" fmla="*/ 350 w 844"/>
                <a:gd name="T25" fmla="*/ 554 h 588"/>
                <a:gd name="T26" fmla="*/ 337 w 844"/>
                <a:gd name="T27" fmla="*/ 547 h 588"/>
                <a:gd name="T28" fmla="*/ 352 w 844"/>
                <a:gd name="T29" fmla="*/ 519 h 588"/>
                <a:gd name="T30" fmla="*/ 363 w 844"/>
                <a:gd name="T31" fmla="*/ 514 h 588"/>
                <a:gd name="T32" fmla="*/ 468 w 844"/>
                <a:gd name="T33" fmla="*/ 514 h 588"/>
                <a:gd name="T34" fmla="*/ 478 w 844"/>
                <a:gd name="T35" fmla="*/ 519 h 588"/>
                <a:gd name="T36" fmla="*/ 494 w 844"/>
                <a:gd name="T37" fmla="*/ 547 h 588"/>
                <a:gd name="T38" fmla="*/ 481 w 844"/>
                <a:gd name="T39" fmla="*/ 554 h 588"/>
                <a:gd name="T40" fmla="*/ 748 w 844"/>
                <a:gd name="T41" fmla="*/ 456 h 588"/>
                <a:gd name="T42" fmla="*/ 99 w 844"/>
                <a:gd name="T43" fmla="*/ 456 h 588"/>
                <a:gd name="T44" fmla="*/ 99 w 844"/>
                <a:gd name="T45" fmla="*/ 42 h 588"/>
                <a:gd name="T46" fmla="*/ 117 w 844"/>
                <a:gd name="T47" fmla="*/ 24 h 588"/>
                <a:gd name="T48" fmla="*/ 730 w 844"/>
                <a:gd name="T49" fmla="*/ 24 h 588"/>
                <a:gd name="T50" fmla="*/ 748 w 844"/>
                <a:gd name="T51" fmla="*/ 42 h 588"/>
                <a:gd name="T52" fmla="*/ 748 w 844"/>
                <a:gd name="T53" fmla="*/ 456 h 5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2077" tIns="41039" rIns="82077" bIns="41039"/>
            <a:lstStyle/>
            <a:p>
              <a:pPr defTabSz="910437"/>
              <a:endParaRPr lang="en-US" sz="1895" dirty="0">
                <a:solidFill>
                  <a:srgbClr val="000000"/>
                </a:solidFill>
                <a:latin typeface="Segoe UI Light"/>
              </a:endParaRPr>
            </a:p>
          </p:txBody>
        </p:sp>
        <p:pic>
          <p:nvPicPr>
            <p:cNvPr id="56" name="Picture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black">
            <a:xfrm>
              <a:off x="6401796" y="2721641"/>
              <a:ext cx="183915" cy="353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9" name="Picture 2" descr="C:\Users\chrisw\Desktop\Cloud Services 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8875665" y="2443371"/>
            <a:ext cx="1388828" cy="956186"/>
          </a:xfrm>
          <a:prstGeom prst="rect">
            <a:avLst/>
          </a:prstGeom>
          <a:noFill/>
          <a:ln>
            <a:noFill/>
          </a:ln>
          <a:extLst/>
        </p:spPr>
      </p:pic>
      <p:pic>
        <p:nvPicPr>
          <p:cNvPr id="60" name="Picture 36" descr="C:\Users\sakuu\Documents\Ballmer WPC\AI\work.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
          <a:xfrm>
            <a:off x="9978517" y="2641287"/>
            <a:ext cx="865413" cy="1381036"/>
          </a:xfrm>
          <a:prstGeom prst="rect">
            <a:avLst/>
          </a:prstGeom>
          <a:noFill/>
          <a:ln>
            <a:noFill/>
          </a:ln>
          <a:extLst/>
        </p:spPr>
      </p:pic>
    </p:spTree>
    <p:extLst>
      <p:ext uri="{BB962C8B-B14F-4D97-AF65-F5344CB8AC3E}">
        <p14:creationId xmlns:p14="http://schemas.microsoft.com/office/powerpoint/2010/main" val="10887038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0172" y="1778401"/>
            <a:ext cx="2047700" cy="616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Project Lite</a:t>
            </a:r>
          </a:p>
        </p:txBody>
      </p:sp>
      <p:sp>
        <p:nvSpPr>
          <p:cNvPr id="17" name="Rectangle 16"/>
          <p:cNvSpPr/>
          <p:nvPr/>
        </p:nvSpPr>
        <p:spPr>
          <a:xfrm>
            <a:off x="4858935" y="1778401"/>
            <a:ext cx="2047700" cy="616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Project Online</a:t>
            </a:r>
          </a:p>
        </p:txBody>
      </p:sp>
      <p:sp>
        <p:nvSpPr>
          <p:cNvPr id="19" name="Rectangle 18"/>
          <p:cNvSpPr/>
          <p:nvPr/>
        </p:nvSpPr>
        <p:spPr>
          <a:xfrm>
            <a:off x="7027697" y="1778401"/>
            <a:ext cx="2047700" cy="616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Project Pro para Office 365</a:t>
            </a:r>
          </a:p>
        </p:txBody>
      </p:sp>
      <p:sp>
        <p:nvSpPr>
          <p:cNvPr id="21" name="Rectangle 20"/>
          <p:cNvSpPr/>
          <p:nvPr/>
        </p:nvSpPr>
        <p:spPr>
          <a:xfrm>
            <a:off x="9196460" y="1778401"/>
            <a:ext cx="2047700" cy="6166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Project Online con Project Pro para Office 365</a:t>
            </a:r>
          </a:p>
        </p:txBody>
      </p:sp>
      <p:sp>
        <p:nvSpPr>
          <p:cNvPr id="23" name="Rectangle 22"/>
          <p:cNvSpPr/>
          <p:nvPr/>
        </p:nvSpPr>
        <p:spPr>
          <a:xfrm>
            <a:off x="2690171" y="2466325"/>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Miembros del Equipo</a:t>
            </a:r>
          </a:p>
        </p:txBody>
      </p:sp>
      <p:sp>
        <p:nvSpPr>
          <p:cNvPr id="24" name="Rectangle 23"/>
          <p:cNvSpPr/>
          <p:nvPr/>
        </p:nvSpPr>
        <p:spPr>
          <a:xfrm>
            <a:off x="4858935" y="2466325"/>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00" dirty="0">
                <a:solidFill>
                  <a:srgbClr val="FFFFFF">
                    <a:lumMod val="50000"/>
                  </a:srgbClr>
                </a:solidFill>
              </a:rPr>
              <a:t>Gerente de carteras, Ejecutivos, Gerente de recursos</a:t>
            </a:r>
          </a:p>
        </p:txBody>
      </p:sp>
      <p:sp>
        <p:nvSpPr>
          <p:cNvPr id="25" name="Rectangle 24"/>
          <p:cNvSpPr/>
          <p:nvPr/>
        </p:nvSpPr>
        <p:spPr>
          <a:xfrm>
            <a:off x="7027697" y="2466325"/>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Gerentes de proyecto</a:t>
            </a:r>
          </a:p>
        </p:txBody>
      </p:sp>
      <p:sp>
        <p:nvSpPr>
          <p:cNvPr id="26" name="Rectangle 25"/>
          <p:cNvSpPr/>
          <p:nvPr/>
        </p:nvSpPr>
        <p:spPr>
          <a:xfrm>
            <a:off x="9196459" y="2466325"/>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Gerentes de proyectos empresariales</a:t>
            </a:r>
          </a:p>
        </p:txBody>
      </p:sp>
      <p:sp>
        <p:nvSpPr>
          <p:cNvPr id="34" name="Rectangle 33"/>
          <p:cNvSpPr/>
          <p:nvPr/>
        </p:nvSpPr>
        <p:spPr>
          <a:xfrm>
            <a:off x="783103" y="2466325"/>
            <a:ext cx="1786005" cy="41364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Audiencia</a:t>
            </a:r>
          </a:p>
        </p:txBody>
      </p:sp>
      <p:sp>
        <p:nvSpPr>
          <p:cNvPr id="36" name="Rectangle 35"/>
          <p:cNvSpPr/>
          <p:nvPr/>
        </p:nvSpPr>
        <p:spPr>
          <a:xfrm>
            <a:off x="2690171" y="3076396"/>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Explorador Web</a:t>
            </a:r>
          </a:p>
        </p:txBody>
      </p:sp>
      <p:sp>
        <p:nvSpPr>
          <p:cNvPr id="37" name="Rectangle 36"/>
          <p:cNvSpPr/>
          <p:nvPr/>
        </p:nvSpPr>
        <p:spPr>
          <a:xfrm>
            <a:off x="4858935" y="3076396"/>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Explorador Web</a:t>
            </a:r>
          </a:p>
        </p:txBody>
      </p:sp>
      <p:sp>
        <p:nvSpPr>
          <p:cNvPr id="38" name="Rectangle 37"/>
          <p:cNvSpPr/>
          <p:nvPr/>
        </p:nvSpPr>
        <p:spPr>
          <a:xfrm>
            <a:off x="7027697" y="3076396"/>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Cliente</a:t>
            </a:r>
          </a:p>
        </p:txBody>
      </p:sp>
      <p:sp>
        <p:nvSpPr>
          <p:cNvPr id="39" name="Rectangle 38"/>
          <p:cNvSpPr/>
          <p:nvPr/>
        </p:nvSpPr>
        <p:spPr>
          <a:xfrm>
            <a:off x="9196459" y="3076396"/>
            <a:ext cx="2047700" cy="41364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075" dirty="0">
                <a:solidFill>
                  <a:srgbClr val="FFFFFF">
                    <a:lumMod val="50000"/>
                  </a:srgbClr>
                </a:solidFill>
              </a:rPr>
              <a:t>Explorador Web y Cliente</a:t>
            </a:r>
          </a:p>
        </p:txBody>
      </p:sp>
      <p:sp>
        <p:nvSpPr>
          <p:cNvPr id="40" name="Rectangle 39"/>
          <p:cNvSpPr/>
          <p:nvPr/>
        </p:nvSpPr>
        <p:spPr>
          <a:xfrm>
            <a:off x="783102" y="3076396"/>
            <a:ext cx="1786005" cy="41364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Punto Final</a:t>
            </a:r>
          </a:p>
        </p:txBody>
      </p:sp>
      <p:sp>
        <p:nvSpPr>
          <p:cNvPr id="41" name="Rectangle 40"/>
          <p:cNvSpPr/>
          <p:nvPr/>
        </p:nvSpPr>
        <p:spPr>
          <a:xfrm>
            <a:off x="2690171" y="3688399"/>
            <a:ext cx="2047700" cy="184806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2114"/>
            <a:r>
              <a:rPr lang="es-MX" sz="1075" dirty="0">
                <a:solidFill>
                  <a:srgbClr val="FFFFFF">
                    <a:lumMod val="50000"/>
                  </a:srgbClr>
                </a:solidFill>
              </a:rPr>
              <a:t>Tareas</a:t>
            </a:r>
          </a:p>
          <a:p>
            <a:pPr algn="ctr" defTabSz="912114"/>
            <a:r>
              <a:rPr lang="es-MX" sz="1075" dirty="0">
                <a:solidFill>
                  <a:srgbClr val="FFFFFF">
                    <a:lumMod val="50000"/>
                  </a:srgbClr>
                </a:solidFill>
              </a:rPr>
              <a:t>Hoja de horas</a:t>
            </a:r>
          </a:p>
          <a:p>
            <a:pPr algn="ctr" defTabSz="912114"/>
            <a:r>
              <a:rPr lang="es-MX" sz="1075" dirty="0">
                <a:solidFill>
                  <a:srgbClr val="FFFFFF">
                    <a:lumMod val="50000"/>
                  </a:srgbClr>
                </a:solidFill>
              </a:rPr>
              <a:t>Colaboración </a:t>
            </a:r>
          </a:p>
          <a:p>
            <a:pPr algn="ctr" defTabSz="912114"/>
            <a:endParaRPr lang="es-MX" sz="1075" dirty="0">
              <a:solidFill>
                <a:srgbClr val="FFFFFF">
                  <a:lumMod val="50000"/>
                </a:srgbClr>
              </a:solidFill>
            </a:endParaRPr>
          </a:p>
        </p:txBody>
      </p:sp>
      <p:sp>
        <p:nvSpPr>
          <p:cNvPr id="42" name="Rectangle 41"/>
          <p:cNvSpPr/>
          <p:nvPr/>
        </p:nvSpPr>
        <p:spPr>
          <a:xfrm>
            <a:off x="4858935" y="3688399"/>
            <a:ext cx="2047700" cy="184806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2114"/>
            <a:r>
              <a:rPr lang="es-MX" sz="1075" dirty="0">
                <a:solidFill>
                  <a:srgbClr val="FFFFFF">
                    <a:lumMod val="50000"/>
                  </a:srgbClr>
                </a:solidFill>
              </a:rPr>
              <a:t>Tareas</a:t>
            </a:r>
          </a:p>
          <a:p>
            <a:pPr algn="ctr" defTabSz="912114"/>
            <a:r>
              <a:rPr lang="es-MX" sz="1075" dirty="0">
                <a:solidFill>
                  <a:srgbClr val="FFFFFF">
                    <a:lumMod val="50000"/>
                  </a:srgbClr>
                </a:solidFill>
              </a:rPr>
              <a:t>Hoja de horas</a:t>
            </a:r>
          </a:p>
          <a:p>
            <a:pPr algn="ctr" defTabSz="912114"/>
            <a:r>
              <a:rPr lang="es-MX" sz="1075" dirty="0">
                <a:solidFill>
                  <a:srgbClr val="FFFFFF">
                    <a:lumMod val="50000"/>
                  </a:srgbClr>
                </a:solidFill>
              </a:rPr>
              <a:t>Colaboración</a:t>
            </a:r>
          </a:p>
          <a:p>
            <a:pPr algn="ctr" defTabSz="912114"/>
            <a:r>
              <a:rPr lang="es-MX" sz="1075" dirty="0">
                <a:solidFill>
                  <a:srgbClr val="FFFFFF">
                    <a:lumMod val="50000"/>
                  </a:srgbClr>
                </a:solidFill>
              </a:rPr>
              <a:t>Administración de carteras</a:t>
            </a:r>
          </a:p>
          <a:p>
            <a:pPr algn="ctr" defTabSz="912114"/>
            <a:r>
              <a:rPr lang="es-MX" sz="1075" dirty="0">
                <a:solidFill>
                  <a:srgbClr val="FFFFFF">
                    <a:lumMod val="50000"/>
                  </a:srgbClr>
                </a:solidFill>
              </a:rPr>
              <a:t>Administración de demanda</a:t>
            </a:r>
          </a:p>
          <a:p>
            <a:pPr algn="ctr" defTabSz="912114"/>
            <a:r>
              <a:rPr lang="es-MX" sz="1075" dirty="0">
                <a:solidFill>
                  <a:srgbClr val="FFFFFF">
                    <a:lumMod val="50000"/>
                  </a:srgbClr>
                </a:solidFill>
              </a:rPr>
              <a:t>Administración financiera</a:t>
            </a:r>
          </a:p>
          <a:p>
            <a:pPr algn="ctr" defTabSz="912114"/>
            <a:r>
              <a:rPr lang="es-MX" sz="1075" dirty="0">
                <a:solidFill>
                  <a:srgbClr val="FFFFFF">
                    <a:lumMod val="50000"/>
                  </a:srgbClr>
                </a:solidFill>
              </a:rPr>
              <a:t>Informes de carteras e Inteligencia de negocios</a:t>
            </a:r>
          </a:p>
          <a:p>
            <a:pPr algn="ctr" defTabSz="912114"/>
            <a:r>
              <a:rPr lang="es-MX" sz="1075" dirty="0">
                <a:solidFill>
                  <a:srgbClr val="FFFFFF">
                    <a:lumMod val="50000"/>
                  </a:srgbClr>
                </a:solidFill>
              </a:rPr>
              <a:t>Integración LOB</a:t>
            </a:r>
          </a:p>
        </p:txBody>
      </p:sp>
      <p:sp>
        <p:nvSpPr>
          <p:cNvPr id="43" name="Rectangle 42"/>
          <p:cNvSpPr/>
          <p:nvPr/>
        </p:nvSpPr>
        <p:spPr>
          <a:xfrm>
            <a:off x="7027697" y="3688399"/>
            <a:ext cx="2047700" cy="184806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2114"/>
            <a:r>
              <a:rPr lang="es-MX" sz="1075" dirty="0">
                <a:solidFill>
                  <a:srgbClr val="FFFFFF">
                    <a:lumMod val="50000"/>
                  </a:srgbClr>
                </a:solidFill>
              </a:rPr>
              <a:t>Programación del proyecto</a:t>
            </a:r>
          </a:p>
          <a:p>
            <a:pPr algn="ctr" defTabSz="912114"/>
            <a:r>
              <a:rPr lang="es-MX" sz="1075" dirty="0">
                <a:solidFill>
                  <a:srgbClr val="FFFFFF">
                    <a:lumMod val="50000"/>
                  </a:srgbClr>
                </a:solidFill>
              </a:rPr>
              <a:t>Costo del proyecto</a:t>
            </a:r>
          </a:p>
          <a:p>
            <a:pPr algn="ctr" defTabSz="912114"/>
            <a:r>
              <a:rPr lang="es-MX" sz="1075" dirty="0">
                <a:solidFill>
                  <a:srgbClr val="FFFFFF">
                    <a:lumMod val="50000"/>
                  </a:srgbClr>
                </a:solidFill>
              </a:rPr>
              <a:t>Asignación de recursos</a:t>
            </a:r>
          </a:p>
          <a:p>
            <a:pPr algn="ctr" defTabSz="912114"/>
            <a:r>
              <a:rPr lang="es-MX" sz="1075" dirty="0">
                <a:solidFill>
                  <a:srgbClr val="FFFFFF">
                    <a:lumMod val="50000"/>
                  </a:srgbClr>
                </a:solidFill>
              </a:rPr>
              <a:t>Planificador del equipo</a:t>
            </a:r>
          </a:p>
          <a:p>
            <a:pPr algn="ctr" defTabSz="912114"/>
            <a:r>
              <a:rPr lang="es-MX" sz="1075" dirty="0">
                <a:solidFill>
                  <a:srgbClr val="FFFFFF">
                    <a:lumMod val="50000"/>
                  </a:srgbClr>
                </a:solidFill>
              </a:rPr>
              <a:t>Diagrama de red</a:t>
            </a:r>
          </a:p>
          <a:p>
            <a:pPr algn="ctr" defTabSz="912114"/>
            <a:r>
              <a:rPr lang="es-MX" sz="1075" dirty="0">
                <a:solidFill>
                  <a:srgbClr val="FFFFFF">
                    <a:lumMod val="50000"/>
                  </a:srgbClr>
                </a:solidFill>
              </a:rPr>
              <a:t>Programación automática</a:t>
            </a:r>
          </a:p>
          <a:p>
            <a:pPr algn="ctr" defTabSz="912114"/>
            <a:r>
              <a:rPr lang="es-MX" sz="1075" dirty="0">
                <a:solidFill>
                  <a:srgbClr val="FFFFFF">
                    <a:lumMod val="50000"/>
                  </a:srgbClr>
                </a:solidFill>
              </a:rPr>
              <a:t>Presencia de Lync</a:t>
            </a:r>
          </a:p>
          <a:p>
            <a:pPr algn="ctr" defTabSz="912114"/>
            <a:r>
              <a:rPr lang="es-MX" sz="1075" dirty="0">
                <a:solidFill>
                  <a:srgbClr val="FFFFFF">
                    <a:lumMod val="50000"/>
                  </a:srgbClr>
                </a:solidFill>
              </a:rPr>
              <a:t>Sincronización con Project Online</a:t>
            </a:r>
          </a:p>
          <a:p>
            <a:pPr algn="ctr" defTabSz="912114"/>
            <a:endParaRPr lang="es-MX" sz="1075" dirty="0">
              <a:solidFill>
                <a:srgbClr val="FFFFFF">
                  <a:lumMod val="50000"/>
                </a:srgbClr>
              </a:solidFill>
            </a:endParaRPr>
          </a:p>
          <a:p>
            <a:pPr algn="ctr" defTabSz="912114"/>
            <a:endParaRPr lang="es-MX" sz="1075" dirty="0">
              <a:solidFill>
                <a:srgbClr val="FFFFFF">
                  <a:lumMod val="50000"/>
                </a:srgbClr>
              </a:solidFill>
            </a:endParaRPr>
          </a:p>
        </p:txBody>
      </p:sp>
      <p:sp>
        <p:nvSpPr>
          <p:cNvPr id="44" name="Rectangle 43"/>
          <p:cNvSpPr/>
          <p:nvPr/>
        </p:nvSpPr>
        <p:spPr>
          <a:xfrm>
            <a:off x="783102" y="3688399"/>
            <a:ext cx="1786005" cy="18480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r>
              <a:rPr lang="es-MX" sz="1397" dirty="0">
                <a:solidFill>
                  <a:srgbClr val="FFFFFF"/>
                </a:solidFill>
              </a:rPr>
              <a:t>Capacidades Clave</a:t>
            </a:r>
          </a:p>
        </p:txBody>
      </p:sp>
      <p:sp>
        <p:nvSpPr>
          <p:cNvPr id="45" name="Rectangle 44"/>
          <p:cNvSpPr/>
          <p:nvPr/>
        </p:nvSpPr>
        <p:spPr>
          <a:xfrm>
            <a:off x="9196459" y="3688399"/>
            <a:ext cx="2047700" cy="1848069"/>
          </a:xfrm>
          <a:prstGeom prst="rect">
            <a:avLst/>
          </a:prstGeom>
          <a:noFill/>
          <a:ln>
            <a:solidFill>
              <a:srgbClr val="009E4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2114"/>
            <a:r>
              <a:rPr lang="es-MX" sz="1075" dirty="0">
                <a:solidFill>
                  <a:srgbClr val="FFFFFF">
                    <a:lumMod val="50000"/>
                  </a:srgbClr>
                </a:solidFill>
              </a:rPr>
              <a:t>Capacidades tanto de Project Online como de Project Pro para Office 365</a:t>
            </a:r>
          </a:p>
          <a:p>
            <a:pPr algn="ctr" defTabSz="912114"/>
            <a:endParaRPr lang="es-MX" sz="1075" dirty="0">
              <a:solidFill>
                <a:srgbClr val="FFFFFF">
                  <a:lumMod val="50000"/>
                </a:srgbClr>
              </a:solidFill>
            </a:endParaRPr>
          </a:p>
        </p:txBody>
      </p:sp>
      <p:sp>
        <p:nvSpPr>
          <p:cNvPr id="46" name="Title 4"/>
          <p:cNvSpPr>
            <a:spLocks noGrp="1"/>
          </p:cNvSpPr>
          <p:nvPr>
            <p:ph type="title"/>
          </p:nvPr>
        </p:nvSpPr>
        <p:spPr>
          <a:xfrm>
            <a:off x="160834" y="138813"/>
            <a:ext cx="11627004" cy="897312"/>
          </a:xfrm>
        </p:spPr>
        <p:txBody>
          <a:bodyPr>
            <a:normAutofit/>
          </a:bodyPr>
          <a:lstStyle/>
          <a:p>
            <a:r>
              <a:rPr lang="es-MX" b="1" dirty="0">
                <a:solidFill>
                  <a:schemeClr val="bg1">
                    <a:lumMod val="50000"/>
                  </a:schemeClr>
                </a:solidFill>
                <a:latin typeface="+mn-lt"/>
              </a:rPr>
              <a:t>Project en la Nube</a:t>
            </a:r>
          </a:p>
        </p:txBody>
      </p:sp>
    </p:spTree>
    <p:extLst>
      <p:ext uri="{BB962C8B-B14F-4D97-AF65-F5344CB8AC3E}">
        <p14:creationId xmlns:p14="http://schemas.microsoft.com/office/powerpoint/2010/main" val="293876492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466" y="165068"/>
            <a:ext cx="11093659" cy="745835"/>
          </a:xfrm>
        </p:spPr>
        <p:txBody>
          <a:bodyPr vert="horz" wrap="square" lIns="0" tIns="0" rIns="0" bIns="0" rtlCol="0" anchor="t">
            <a:noAutofit/>
          </a:bodyPr>
          <a:lstStyle/>
          <a:p>
            <a:r>
              <a:rPr lang="en-US" sz="4400" b="1" dirty="0">
                <a:solidFill>
                  <a:schemeClr val="bg1">
                    <a:lumMod val="50000"/>
                  </a:schemeClr>
                </a:solidFill>
                <a:latin typeface="+mn-lt"/>
              </a:rPr>
              <a:t>Project and Portfolio Management</a:t>
            </a:r>
          </a:p>
        </p:txBody>
      </p:sp>
      <p:grpSp>
        <p:nvGrpSpPr>
          <p:cNvPr id="8" name="Group 7"/>
          <p:cNvGrpSpPr/>
          <p:nvPr/>
        </p:nvGrpSpPr>
        <p:grpSpPr>
          <a:xfrm>
            <a:off x="559029" y="1453262"/>
            <a:ext cx="3419889" cy="5082629"/>
            <a:chOff x="528639" y="1178559"/>
            <a:chExt cx="3429344" cy="509668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26997" t="14733" r="1209"/>
            <a:stretch/>
          </p:blipFill>
          <p:spPr>
            <a:xfrm>
              <a:off x="528678" y="1178559"/>
              <a:ext cx="3429305" cy="2792831"/>
            </a:xfrm>
            <a:prstGeom prst="rect">
              <a:avLst/>
            </a:prstGeom>
          </p:spPr>
        </p:pic>
        <p:sp>
          <p:nvSpPr>
            <p:cNvPr id="11" name="Rectangle 10"/>
            <p:cNvSpPr/>
            <p:nvPr/>
          </p:nvSpPr>
          <p:spPr bwMode="auto">
            <a:xfrm>
              <a:off x="528639" y="3880212"/>
              <a:ext cx="3429344" cy="2395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7970" tIns="182376" rIns="182376" bIns="182376" numCol="1" spcCol="0" rtlCol="0" fromWordArt="0" anchor="t" anchorCtr="0" forceAA="0" compatLnSpc="1">
              <a:prstTxWarp prst="textNoShape">
                <a:avLst/>
              </a:prstTxWarp>
              <a:noAutofit/>
            </a:bodyPr>
            <a:lstStyle/>
            <a:p>
              <a:pPr defTabSz="911425">
                <a:lnSpc>
                  <a:spcPct val="90000"/>
                </a:lnSpc>
                <a:spcBef>
                  <a:spcPts val="1197"/>
                </a:spcBef>
                <a:defRPr/>
              </a:pPr>
              <a:r>
                <a:rPr lang="en-US" sz="2394" dirty="0">
                  <a:ln w="3175">
                    <a:noFill/>
                  </a:ln>
                  <a:gradFill>
                    <a:gsLst>
                      <a:gs pos="43871">
                        <a:srgbClr val="FFFFFF"/>
                      </a:gs>
                      <a:gs pos="83000">
                        <a:srgbClr val="FFFFFF"/>
                      </a:gs>
                    </a:gsLst>
                    <a:lin ang="5400000" scaled="1"/>
                  </a:gradFill>
                  <a:latin typeface="Segoe UI Light"/>
                  <a:cs typeface="Arial" charset="0"/>
                </a:rPr>
                <a:t>Alignment</a:t>
              </a:r>
            </a:p>
          </p:txBody>
        </p:sp>
        <p:sp>
          <p:nvSpPr>
            <p:cNvPr id="67" name="Rectangle 66"/>
            <p:cNvSpPr/>
            <p:nvPr/>
          </p:nvSpPr>
          <p:spPr>
            <a:xfrm>
              <a:off x="662062" y="4693966"/>
              <a:ext cx="2708537" cy="1404055"/>
            </a:xfrm>
            <a:prstGeom prst="rect">
              <a:avLst/>
            </a:prstGeom>
          </p:spPr>
          <p:txBody>
            <a:bodyPr wrap="square">
              <a:spAutoFit/>
            </a:bodyPr>
            <a:lstStyle/>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Business objectives prioritization</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Demand Management</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Portfolio Optimization</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Portfolio Governance</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Portfolio Reports</a:t>
              </a:r>
            </a:p>
          </p:txBody>
        </p:sp>
      </p:grpSp>
      <p:grpSp>
        <p:nvGrpSpPr>
          <p:cNvPr id="7" name="Group 6"/>
          <p:cNvGrpSpPr/>
          <p:nvPr/>
        </p:nvGrpSpPr>
        <p:grpSpPr>
          <a:xfrm>
            <a:off x="8222152" y="1453262"/>
            <a:ext cx="3419889" cy="5091482"/>
            <a:chOff x="4221317" y="1183341"/>
            <a:chExt cx="3429344" cy="5105558"/>
          </a:xfrm>
        </p:grpSpPr>
        <p:pic>
          <p:nvPicPr>
            <p:cNvPr id="52"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l="34329" t="15683" r="6572"/>
            <a:stretch/>
          </p:blipFill>
          <p:spPr>
            <a:xfrm>
              <a:off x="4221317" y="1183341"/>
              <a:ext cx="3429343" cy="2745043"/>
            </a:xfrm>
            <a:prstGeom prst="rect">
              <a:avLst/>
            </a:prstGeom>
            <a:effectLst>
              <a:innerShdw blurRad="254000">
                <a:prstClr val="black">
                  <a:alpha val="10000"/>
                </a:prstClr>
              </a:innerShdw>
            </a:effectLst>
          </p:spPr>
        </p:pic>
        <p:sp>
          <p:nvSpPr>
            <p:cNvPr id="50" name="Rectangle 49"/>
            <p:cNvSpPr/>
            <p:nvPr/>
          </p:nvSpPr>
          <p:spPr bwMode="auto">
            <a:xfrm>
              <a:off x="4221317" y="3893872"/>
              <a:ext cx="3429344" cy="2395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7970" tIns="182376" rIns="182376" bIns="182376" numCol="1" spcCol="0" rtlCol="0" fromWordArt="0" anchor="t" anchorCtr="0" forceAA="0" compatLnSpc="1">
              <a:prstTxWarp prst="textNoShape">
                <a:avLst/>
              </a:prstTxWarp>
              <a:noAutofit/>
            </a:bodyPr>
            <a:lstStyle/>
            <a:p>
              <a:pPr defTabSz="911425">
                <a:lnSpc>
                  <a:spcPct val="90000"/>
                </a:lnSpc>
                <a:spcBef>
                  <a:spcPts val="1197"/>
                </a:spcBef>
                <a:defRPr/>
              </a:pPr>
              <a:r>
                <a:rPr lang="en-US" sz="2394" dirty="0">
                  <a:ln w="3175">
                    <a:noFill/>
                  </a:ln>
                  <a:gradFill>
                    <a:gsLst>
                      <a:gs pos="43871">
                        <a:srgbClr val="FFFFFF"/>
                      </a:gs>
                      <a:gs pos="83000">
                        <a:srgbClr val="FFFFFF"/>
                      </a:gs>
                    </a:gsLst>
                    <a:lin ang="5400000" scaled="1"/>
                  </a:gradFill>
                  <a:latin typeface="Segoe UI Light"/>
                  <a:cs typeface="Arial" charset="0"/>
                </a:rPr>
                <a:t>Collaboration</a:t>
              </a:r>
            </a:p>
          </p:txBody>
        </p:sp>
        <p:sp>
          <p:nvSpPr>
            <p:cNvPr id="68" name="Rectangle 67"/>
            <p:cNvSpPr/>
            <p:nvPr/>
          </p:nvSpPr>
          <p:spPr>
            <a:xfrm>
              <a:off x="4350686" y="4690990"/>
              <a:ext cx="3074242" cy="1404055"/>
            </a:xfrm>
            <a:prstGeom prst="rect">
              <a:avLst/>
            </a:prstGeom>
          </p:spPr>
          <p:txBody>
            <a:bodyPr wrap="square">
              <a:spAutoFit/>
            </a:bodyPr>
            <a:lstStyle/>
            <a:p>
              <a:pPr defTabSz="911425">
                <a:lnSpc>
                  <a:spcPct val="110000"/>
                </a:lnSpc>
                <a:spcBef>
                  <a:spcPts val="199"/>
                </a:spcBef>
                <a:defRPr/>
              </a:pPr>
              <a:r>
                <a:rPr lang="en-US" sz="1396" dirty="0">
                  <a:ln w="3175">
                    <a:noFill/>
                  </a:ln>
                  <a:gradFill>
                    <a:gsLst>
                      <a:gs pos="43871">
                        <a:srgbClr val="FFFFFF"/>
                      </a:gs>
                      <a:gs pos="83000">
                        <a:srgbClr val="FFFFFF"/>
                      </a:gs>
                    </a:gsLst>
                    <a:lin ang="5400000" scaled="1"/>
                  </a:gradFill>
                  <a:latin typeface="Segoe UI Light"/>
                  <a:cs typeface="Arial" charset="0"/>
                </a:rPr>
                <a:t>File sharing</a:t>
              </a:r>
            </a:p>
            <a:p>
              <a:pPr defTabSz="911425">
                <a:lnSpc>
                  <a:spcPct val="110000"/>
                </a:lnSpc>
                <a:spcBef>
                  <a:spcPts val="199"/>
                </a:spcBef>
                <a:defRPr/>
              </a:pPr>
              <a:r>
                <a:rPr lang="en-US" sz="1396" dirty="0">
                  <a:ln w="3175">
                    <a:noFill/>
                  </a:ln>
                  <a:gradFill>
                    <a:gsLst>
                      <a:gs pos="43871">
                        <a:srgbClr val="FFFFFF"/>
                      </a:gs>
                      <a:gs pos="83000">
                        <a:srgbClr val="FFFFFF"/>
                      </a:gs>
                    </a:gsLst>
                    <a:lin ang="5400000" scaled="1"/>
                  </a:gradFill>
                  <a:latin typeface="Segoe UI Light"/>
                  <a:cs typeface="Arial" charset="0"/>
                </a:rPr>
                <a:t>Social communications</a:t>
              </a:r>
            </a:p>
            <a:p>
              <a:pPr defTabSz="911425">
                <a:lnSpc>
                  <a:spcPct val="110000"/>
                </a:lnSpc>
                <a:spcBef>
                  <a:spcPts val="199"/>
                </a:spcBef>
                <a:defRPr/>
              </a:pPr>
              <a:r>
                <a:rPr lang="en-US" sz="1396" dirty="0">
                  <a:ln w="3175">
                    <a:noFill/>
                  </a:ln>
                  <a:gradFill>
                    <a:gsLst>
                      <a:gs pos="43871">
                        <a:srgbClr val="FFFFFF"/>
                      </a:gs>
                      <a:gs pos="83000">
                        <a:srgbClr val="FFFFFF"/>
                      </a:gs>
                    </a:gsLst>
                    <a:lin ang="5400000" scaled="1"/>
                  </a:gradFill>
                  <a:latin typeface="Segoe UI Light"/>
                  <a:cs typeface="Arial" charset="0"/>
                </a:rPr>
                <a:t>Document co-authoring</a:t>
              </a:r>
            </a:p>
            <a:p>
              <a:pPr defTabSz="911425">
                <a:lnSpc>
                  <a:spcPct val="110000"/>
                </a:lnSpc>
                <a:spcBef>
                  <a:spcPts val="199"/>
                </a:spcBef>
                <a:defRPr/>
              </a:pPr>
              <a:r>
                <a:rPr lang="en-US" sz="1396" dirty="0">
                  <a:ln w="3175">
                    <a:noFill/>
                  </a:ln>
                  <a:gradFill>
                    <a:gsLst>
                      <a:gs pos="43871">
                        <a:srgbClr val="FFFFFF"/>
                      </a:gs>
                      <a:gs pos="83000">
                        <a:srgbClr val="FFFFFF"/>
                      </a:gs>
                    </a:gsLst>
                    <a:lin ang="5400000" scaled="1"/>
                  </a:gradFill>
                  <a:latin typeface="Segoe UI Light"/>
                  <a:cs typeface="Arial" charset="0"/>
                </a:rPr>
                <a:t>Team sites</a:t>
              </a:r>
            </a:p>
            <a:p>
              <a:pPr defTabSz="911425">
                <a:lnSpc>
                  <a:spcPct val="110000"/>
                </a:lnSpc>
                <a:spcBef>
                  <a:spcPts val="199"/>
                </a:spcBef>
                <a:defRPr/>
              </a:pPr>
              <a:r>
                <a:rPr lang="en-US" sz="1396" dirty="0">
                  <a:ln w="3175">
                    <a:noFill/>
                  </a:ln>
                  <a:gradFill>
                    <a:gsLst>
                      <a:gs pos="43871">
                        <a:srgbClr val="FFFFFF"/>
                      </a:gs>
                      <a:gs pos="83000">
                        <a:srgbClr val="FFFFFF"/>
                      </a:gs>
                    </a:gsLst>
                    <a:lin ang="5400000" scaled="1"/>
                  </a:gradFill>
                  <a:latin typeface="Segoe UI Light"/>
                  <a:cs typeface="Arial" charset="0"/>
                </a:rPr>
                <a:t>Voice and video calls</a:t>
              </a:r>
            </a:p>
          </p:txBody>
        </p:sp>
      </p:grpSp>
      <p:grpSp>
        <p:nvGrpSpPr>
          <p:cNvPr id="6" name="Group 5"/>
          <p:cNvGrpSpPr/>
          <p:nvPr/>
        </p:nvGrpSpPr>
        <p:grpSpPr>
          <a:xfrm>
            <a:off x="4390590" y="1455248"/>
            <a:ext cx="3419890" cy="5089497"/>
            <a:chOff x="7913994" y="1185332"/>
            <a:chExt cx="3429345" cy="5103567"/>
          </a:xfrm>
        </p:grpSpPr>
        <p:pic>
          <p:nvPicPr>
            <p:cNvPr id="27"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40569" t="12525" r="991"/>
            <a:stretch/>
          </p:blipFill>
          <p:spPr>
            <a:xfrm>
              <a:off x="7913994" y="1185332"/>
              <a:ext cx="3429345" cy="2885629"/>
            </a:xfrm>
            <a:prstGeom prst="rect">
              <a:avLst/>
            </a:prstGeom>
          </p:spPr>
        </p:pic>
        <p:sp>
          <p:nvSpPr>
            <p:cNvPr id="51" name="Rectangle 50"/>
            <p:cNvSpPr/>
            <p:nvPr/>
          </p:nvSpPr>
          <p:spPr bwMode="auto">
            <a:xfrm>
              <a:off x="7913995" y="3893872"/>
              <a:ext cx="3429344" cy="2395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7970" tIns="182376" rIns="182376" bIns="182376" numCol="1" spcCol="0" rtlCol="0" fromWordArt="0" anchor="t" anchorCtr="0" forceAA="0" compatLnSpc="1">
              <a:prstTxWarp prst="textNoShape">
                <a:avLst/>
              </a:prstTxWarp>
              <a:noAutofit/>
            </a:bodyPr>
            <a:lstStyle/>
            <a:p>
              <a:pPr defTabSz="911425">
                <a:lnSpc>
                  <a:spcPct val="90000"/>
                </a:lnSpc>
                <a:spcBef>
                  <a:spcPts val="1197"/>
                </a:spcBef>
                <a:defRPr/>
              </a:pPr>
              <a:r>
                <a:rPr lang="en-US" sz="2394" dirty="0">
                  <a:ln w="3175">
                    <a:noFill/>
                  </a:ln>
                  <a:gradFill>
                    <a:gsLst>
                      <a:gs pos="43871">
                        <a:srgbClr val="FFFFFF"/>
                      </a:gs>
                      <a:gs pos="83000">
                        <a:srgbClr val="FFFFFF"/>
                      </a:gs>
                    </a:gsLst>
                    <a:lin ang="5400000" scaled="1"/>
                  </a:gradFill>
                  <a:latin typeface="Segoe UI Light"/>
                  <a:cs typeface="Arial" charset="0"/>
                </a:rPr>
                <a:t>Execution</a:t>
              </a:r>
            </a:p>
          </p:txBody>
        </p:sp>
        <p:sp>
          <p:nvSpPr>
            <p:cNvPr id="69" name="Rectangle 68"/>
            <p:cNvSpPr/>
            <p:nvPr/>
          </p:nvSpPr>
          <p:spPr>
            <a:xfrm>
              <a:off x="8050958" y="4696162"/>
              <a:ext cx="2567303" cy="1404055"/>
            </a:xfrm>
            <a:prstGeom prst="rect">
              <a:avLst/>
            </a:prstGeom>
          </p:spPr>
          <p:txBody>
            <a:bodyPr wrap="square">
              <a:spAutoFit/>
            </a:bodyPr>
            <a:lstStyle/>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Scheduling</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Resource Management</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Risk Management</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Timesheeting</a:t>
              </a:r>
            </a:p>
            <a:p>
              <a:pPr defTabSz="911425" fontAlgn="base">
                <a:lnSpc>
                  <a:spcPct val="110000"/>
                </a:lnSpc>
                <a:spcBef>
                  <a:spcPts val="199"/>
                </a:spcBef>
                <a:spcAft>
                  <a:spcPct val="0"/>
                </a:spcAft>
                <a:defRPr/>
              </a:pPr>
              <a:r>
                <a:rPr lang="en-US" sz="1396" dirty="0">
                  <a:ln w="3175">
                    <a:noFill/>
                  </a:ln>
                  <a:gradFill>
                    <a:gsLst>
                      <a:gs pos="43871">
                        <a:srgbClr val="FFFFFF"/>
                      </a:gs>
                      <a:gs pos="83000">
                        <a:srgbClr val="FFFFFF"/>
                      </a:gs>
                    </a:gsLst>
                    <a:lin ang="5400000" scaled="1"/>
                  </a:gradFill>
                  <a:latin typeface="Segoe UI Light"/>
                  <a:cs typeface="Arial" charset="0"/>
                </a:rPr>
                <a:t>Project Reporting</a:t>
              </a:r>
            </a:p>
          </p:txBody>
        </p:sp>
      </p:grpSp>
    </p:spTree>
    <p:extLst>
      <p:ext uri="{BB962C8B-B14F-4D97-AF65-F5344CB8AC3E}">
        <p14:creationId xmlns:p14="http://schemas.microsoft.com/office/powerpoint/2010/main" val="7946724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Verde amarillo">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1463</TotalTime>
  <Words>1421</Words>
  <Application>Microsoft Office PowerPoint</Application>
  <PresentationFormat>Panorámica</PresentationFormat>
  <Paragraphs>282</Paragraphs>
  <Slides>35</Slides>
  <Notes>26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35</vt:i4>
      </vt:variant>
    </vt:vector>
  </HeadingPairs>
  <TitlesOfParts>
    <vt:vector size="45" baseType="lpstr">
      <vt:lpstr>Arial</vt:lpstr>
      <vt:lpstr>Segoe UI Black</vt:lpstr>
      <vt:lpstr>Segoe UI</vt:lpstr>
      <vt:lpstr>Calibri Light</vt:lpstr>
      <vt:lpstr>Rabiohead</vt:lpstr>
      <vt:lpstr>Segoe UI </vt:lpstr>
      <vt:lpstr>Segoe UI Light</vt:lpstr>
      <vt:lpstr>Calibri</vt:lpstr>
      <vt:lpstr>Segoe Pro</vt:lpstr>
      <vt:lpstr>Office Theme</vt:lpstr>
      <vt:lpstr>Presentación de PowerPoint</vt:lpstr>
      <vt:lpstr>Presentación de PowerPoint</vt:lpstr>
      <vt:lpstr>Bosco López</vt:lpstr>
      <vt:lpstr>Roadmap de Project</vt:lpstr>
      <vt:lpstr>Presentación de PowerPoint</vt:lpstr>
      <vt:lpstr>Presentación de PowerPoint</vt:lpstr>
      <vt:lpstr>Microsoft philosophy</vt:lpstr>
      <vt:lpstr>Project en la Nube</vt:lpstr>
      <vt:lpstr>Project and Portfolio Management</vt:lpstr>
      <vt:lpstr>Presentación de PowerPoint</vt:lpstr>
      <vt:lpstr>A strong decade of investments and innovations</vt:lpstr>
      <vt:lpstr>Key Investment Pillars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Roadmap de Project</vt:lpstr>
      <vt:lpstr>Q&amp;A</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Vicente Rubio Peinado</cp:lastModifiedBy>
  <cp:revision>97</cp:revision>
  <dcterms:created xsi:type="dcterms:W3CDTF">2013-08-20T12:49:39Z</dcterms:created>
  <dcterms:modified xsi:type="dcterms:W3CDTF">2015-06-12T12:02:09Z</dcterms:modified>
</cp:coreProperties>
</file>